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2" r:id="rId7"/>
    <p:sldId id="263" r:id="rId8"/>
    <p:sldId id="264" r:id="rId9"/>
    <p:sldId id="265" r:id="rId10"/>
    <p:sldId id="266" r:id="rId11"/>
    <p:sldId id="267" r:id="rId12"/>
    <p:sldId id="276" r:id="rId13"/>
    <p:sldId id="268" r:id="rId14"/>
    <p:sldId id="277" r:id="rId15"/>
    <p:sldId id="278" r:id="rId16"/>
    <p:sldId id="279" r:id="rId17"/>
    <p:sldId id="280" r:id="rId18"/>
    <p:sldId id="281" r:id="rId19"/>
    <p:sldId id="282" r:id="rId20"/>
    <p:sldId id="283" r:id="rId21"/>
    <p:sldId id="285" r:id="rId22"/>
    <p:sldId id="284" r:id="rId23"/>
    <p:sldId id="286" r:id="rId24"/>
    <p:sldId id="287" r:id="rId25"/>
    <p:sldId id="288" r:id="rId26"/>
    <p:sldId id="289" r:id="rId27"/>
    <p:sldId id="290" r:id="rId28"/>
    <p:sldId id="291"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8" d="100"/>
          <a:sy n="108" d="100"/>
        </p:scale>
        <p:origin x="-1128" y="48"/>
      </p:cViewPr>
      <p:guideLst>
        <p:guide orient="horz" pos="2160"/>
        <p:guide pos="2880"/>
      </p:guideLst>
    </p:cSldViewPr>
  </p:slideViewPr>
  <p:notesTextViewPr>
    <p:cViewPr>
      <p:scale>
        <a:sx n="100" d="100"/>
        <a:sy n="100" d="100"/>
      </p:scale>
      <p:origin x="0" y="0"/>
    </p:cViewPr>
  </p:notesTextViewPr>
  <p:sorterViewPr>
    <p:cViewPr>
      <p:scale>
        <a:sx n="106" d="100"/>
        <a:sy n="10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pl-P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Click to edit Master subtitle style</a:t>
            </a:r>
            <a:endParaRPr lang="en-US"/>
          </a:p>
        </p:txBody>
      </p:sp>
      <p:sp>
        <p:nvSpPr>
          <p:cNvPr id="4" name="Date Placeholder 3"/>
          <p:cNvSpPr>
            <a:spLocks noGrp="1"/>
          </p:cNvSpPr>
          <p:nvPr>
            <p:ph type="dt" sz="half" idx="10"/>
          </p:nvPr>
        </p:nvSpPr>
        <p:spPr/>
        <p:txBody>
          <a:bodyPr/>
          <a:lstStyle/>
          <a:p>
            <a:fld id="{A66AB123-10C2-384C-81A4-FD168A736B47}" type="datetimeFigureOut">
              <a:rPr lang="en-US" smtClean="0"/>
              <a:t>12/4/25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43AC80-8E24-0C4D-A8F7-D727756E1D86}" type="slidenum">
              <a:rPr lang="en-US" smtClean="0"/>
              <a:t>‹#›</a:t>
            </a:fld>
            <a:endParaRPr lang="en-US"/>
          </a:p>
        </p:txBody>
      </p:sp>
    </p:spTree>
    <p:extLst>
      <p:ext uri="{BB962C8B-B14F-4D97-AF65-F5344CB8AC3E}">
        <p14:creationId xmlns:p14="http://schemas.microsoft.com/office/powerpoint/2010/main" val="2738142863"/>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xmlns:p14="http://schemas.microsoft.com/office/powerpoint/2010/main" spd="slow" advClick="0" advTm="4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
        <p:nvSpPr>
          <p:cNvPr id="4" name="Date Placeholder 3"/>
          <p:cNvSpPr>
            <a:spLocks noGrp="1"/>
          </p:cNvSpPr>
          <p:nvPr>
            <p:ph type="dt" sz="half" idx="10"/>
          </p:nvPr>
        </p:nvSpPr>
        <p:spPr/>
        <p:txBody>
          <a:bodyPr/>
          <a:lstStyle/>
          <a:p>
            <a:fld id="{A66AB123-10C2-384C-81A4-FD168A736B47}" type="datetimeFigureOut">
              <a:rPr lang="en-US" smtClean="0"/>
              <a:t>12/4/25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43AC80-8E24-0C4D-A8F7-D727756E1D86}" type="slidenum">
              <a:rPr lang="en-US" smtClean="0"/>
              <a:t>‹#›</a:t>
            </a:fld>
            <a:endParaRPr lang="en-US"/>
          </a:p>
        </p:txBody>
      </p:sp>
    </p:spTree>
    <p:extLst>
      <p:ext uri="{BB962C8B-B14F-4D97-AF65-F5344CB8AC3E}">
        <p14:creationId xmlns:p14="http://schemas.microsoft.com/office/powerpoint/2010/main" val="871088427"/>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xmlns:p14="http://schemas.microsoft.com/office/powerpoint/2010/main" spd="slow" advClick="0" advTm="4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pl-PL"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
        <p:nvSpPr>
          <p:cNvPr id="4" name="Date Placeholder 3"/>
          <p:cNvSpPr>
            <a:spLocks noGrp="1"/>
          </p:cNvSpPr>
          <p:nvPr>
            <p:ph type="dt" sz="half" idx="10"/>
          </p:nvPr>
        </p:nvSpPr>
        <p:spPr/>
        <p:txBody>
          <a:bodyPr/>
          <a:lstStyle/>
          <a:p>
            <a:fld id="{A66AB123-10C2-384C-81A4-FD168A736B47}" type="datetimeFigureOut">
              <a:rPr lang="en-US" smtClean="0"/>
              <a:t>12/4/25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43AC80-8E24-0C4D-A8F7-D727756E1D86}" type="slidenum">
              <a:rPr lang="en-US" smtClean="0"/>
              <a:t>‹#›</a:t>
            </a:fld>
            <a:endParaRPr lang="en-US"/>
          </a:p>
        </p:txBody>
      </p:sp>
    </p:spTree>
    <p:extLst>
      <p:ext uri="{BB962C8B-B14F-4D97-AF65-F5344CB8AC3E}">
        <p14:creationId xmlns:p14="http://schemas.microsoft.com/office/powerpoint/2010/main" val="4242044816"/>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xmlns:p14="http://schemas.microsoft.com/office/powerpoint/2010/main" spd="slow" advClick="0" advTm="4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Click to edit Master title style</a:t>
            </a:r>
            <a:endParaRPr lang="en-US"/>
          </a:p>
        </p:txBody>
      </p:sp>
      <p:sp>
        <p:nvSpPr>
          <p:cNvPr id="3" name="Content Placeholder 2"/>
          <p:cNvSpPr>
            <a:spLocks noGrp="1"/>
          </p:cNvSpPr>
          <p:nvPr>
            <p:ph idx="1"/>
          </p:nvPr>
        </p:nvSpPr>
        <p:spPr/>
        <p:txBody>
          <a:bodyPr/>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
        <p:nvSpPr>
          <p:cNvPr id="4" name="Date Placeholder 3"/>
          <p:cNvSpPr>
            <a:spLocks noGrp="1"/>
          </p:cNvSpPr>
          <p:nvPr>
            <p:ph type="dt" sz="half" idx="10"/>
          </p:nvPr>
        </p:nvSpPr>
        <p:spPr/>
        <p:txBody>
          <a:bodyPr/>
          <a:lstStyle/>
          <a:p>
            <a:fld id="{A66AB123-10C2-384C-81A4-FD168A736B47}" type="datetimeFigureOut">
              <a:rPr lang="en-US" smtClean="0"/>
              <a:t>12/4/25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43AC80-8E24-0C4D-A8F7-D727756E1D86}" type="slidenum">
              <a:rPr lang="en-US" smtClean="0"/>
              <a:t>‹#›</a:t>
            </a:fld>
            <a:endParaRPr lang="en-US"/>
          </a:p>
        </p:txBody>
      </p:sp>
    </p:spTree>
    <p:extLst>
      <p:ext uri="{BB962C8B-B14F-4D97-AF65-F5344CB8AC3E}">
        <p14:creationId xmlns:p14="http://schemas.microsoft.com/office/powerpoint/2010/main" val="3047477693"/>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xmlns:p14="http://schemas.microsoft.com/office/powerpoint/2010/main" spd="slow" advClick="0" advTm="4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pl-P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Click to edit Master text styles</a:t>
            </a:r>
          </a:p>
        </p:txBody>
      </p:sp>
      <p:sp>
        <p:nvSpPr>
          <p:cNvPr id="4" name="Date Placeholder 3"/>
          <p:cNvSpPr>
            <a:spLocks noGrp="1"/>
          </p:cNvSpPr>
          <p:nvPr>
            <p:ph type="dt" sz="half" idx="10"/>
          </p:nvPr>
        </p:nvSpPr>
        <p:spPr/>
        <p:txBody>
          <a:bodyPr/>
          <a:lstStyle/>
          <a:p>
            <a:fld id="{A66AB123-10C2-384C-81A4-FD168A736B47}" type="datetimeFigureOut">
              <a:rPr lang="en-US" smtClean="0"/>
              <a:t>12/4/25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43AC80-8E24-0C4D-A8F7-D727756E1D86}" type="slidenum">
              <a:rPr lang="en-US" smtClean="0"/>
              <a:t>‹#›</a:t>
            </a:fld>
            <a:endParaRPr lang="en-US"/>
          </a:p>
        </p:txBody>
      </p:sp>
    </p:spTree>
    <p:extLst>
      <p:ext uri="{BB962C8B-B14F-4D97-AF65-F5344CB8AC3E}">
        <p14:creationId xmlns:p14="http://schemas.microsoft.com/office/powerpoint/2010/main" val="2851021044"/>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xmlns:p14="http://schemas.microsoft.com/office/powerpoint/2010/main" spd="slow" advClick="0" advTm="4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
        <p:nvSpPr>
          <p:cNvPr id="5" name="Date Placeholder 4"/>
          <p:cNvSpPr>
            <a:spLocks noGrp="1"/>
          </p:cNvSpPr>
          <p:nvPr>
            <p:ph type="dt" sz="half" idx="10"/>
          </p:nvPr>
        </p:nvSpPr>
        <p:spPr/>
        <p:txBody>
          <a:bodyPr/>
          <a:lstStyle/>
          <a:p>
            <a:fld id="{A66AB123-10C2-384C-81A4-FD168A736B47}" type="datetimeFigureOut">
              <a:rPr lang="en-US" smtClean="0"/>
              <a:t>12/4/25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43AC80-8E24-0C4D-A8F7-D727756E1D86}" type="slidenum">
              <a:rPr lang="en-US" smtClean="0"/>
              <a:t>‹#›</a:t>
            </a:fld>
            <a:endParaRPr lang="en-US"/>
          </a:p>
        </p:txBody>
      </p:sp>
    </p:spTree>
    <p:extLst>
      <p:ext uri="{BB962C8B-B14F-4D97-AF65-F5344CB8AC3E}">
        <p14:creationId xmlns:p14="http://schemas.microsoft.com/office/powerpoint/2010/main" val="1696426323"/>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xmlns:p14="http://schemas.microsoft.com/office/powerpoint/2010/main" spd="slow" advClick="0" advTm="4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
        <p:nvSpPr>
          <p:cNvPr id="7" name="Date Placeholder 6"/>
          <p:cNvSpPr>
            <a:spLocks noGrp="1"/>
          </p:cNvSpPr>
          <p:nvPr>
            <p:ph type="dt" sz="half" idx="10"/>
          </p:nvPr>
        </p:nvSpPr>
        <p:spPr/>
        <p:txBody>
          <a:bodyPr/>
          <a:lstStyle/>
          <a:p>
            <a:fld id="{A66AB123-10C2-384C-81A4-FD168A736B47}" type="datetimeFigureOut">
              <a:rPr lang="en-US" smtClean="0"/>
              <a:t>12/4/25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43AC80-8E24-0C4D-A8F7-D727756E1D86}" type="slidenum">
              <a:rPr lang="en-US" smtClean="0"/>
              <a:t>‹#›</a:t>
            </a:fld>
            <a:endParaRPr lang="en-US"/>
          </a:p>
        </p:txBody>
      </p:sp>
    </p:spTree>
    <p:extLst>
      <p:ext uri="{BB962C8B-B14F-4D97-AF65-F5344CB8AC3E}">
        <p14:creationId xmlns:p14="http://schemas.microsoft.com/office/powerpoint/2010/main" val="739797558"/>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xmlns:p14="http://schemas.microsoft.com/office/powerpoint/2010/main" spd="slow" advClick="0" advTm="4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Click to edit Master title style</a:t>
            </a:r>
            <a:endParaRPr lang="en-US"/>
          </a:p>
        </p:txBody>
      </p:sp>
      <p:sp>
        <p:nvSpPr>
          <p:cNvPr id="3" name="Date Placeholder 2"/>
          <p:cNvSpPr>
            <a:spLocks noGrp="1"/>
          </p:cNvSpPr>
          <p:nvPr>
            <p:ph type="dt" sz="half" idx="10"/>
          </p:nvPr>
        </p:nvSpPr>
        <p:spPr/>
        <p:txBody>
          <a:bodyPr/>
          <a:lstStyle/>
          <a:p>
            <a:fld id="{A66AB123-10C2-384C-81A4-FD168A736B47}" type="datetimeFigureOut">
              <a:rPr lang="en-US" smtClean="0"/>
              <a:t>12/4/25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43AC80-8E24-0C4D-A8F7-D727756E1D86}" type="slidenum">
              <a:rPr lang="en-US" smtClean="0"/>
              <a:t>‹#›</a:t>
            </a:fld>
            <a:endParaRPr lang="en-US"/>
          </a:p>
        </p:txBody>
      </p:sp>
    </p:spTree>
    <p:extLst>
      <p:ext uri="{BB962C8B-B14F-4D97-AF65-F5344CB8AC3E}">
        <p14:creationId xmlns:p14="http://schemas.microsoft.com/office/powerpoint/2010/main" val="4085538652"/>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xmlns:p14="http://schemas.microsoft.com/office/powerpoint/2010/main" spd="slow" advClick="0" advTm="4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6AB123-10C2-384C-81A4-FD168A736B47}" type="datetimeFigureOut">
              <a:rPr lang="en-US" smtClean="0"/>
              <a:t>12/4/25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43AC80-8E24-0C4D-A8F7-D727756E1D86}" type="slidenum">
              <a:rPr lang="en-US" smtClean="0"/>
              <a:t>‹#›</a:t>
            </a:fld>
            <a:endParaRPr lang="en-US"/>
          </a:p>
        </p:txBody>
      </p:sp>
    </p:spTree>
    <p:extLst>
      <p:ext uri="{BB962C8B-B14F-4D97-AF65-F5344CB8AC3E}">
        <p14:creationId xmlns:p14="http://schemas.microsoft.com/office/powerpoint/2010/main" val="3483312201"/>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xmlns:p14="http://schemas.microsoft.com/office/powerpoint/2010/main" spd="slow" advClick="0" advTm="4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pl-P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Click to edit Master text styles</a:t>
            </a:r>
          </a:p>
        </p:txBody>
      </p:sp>
      <p:sp>
        <p:nvSpPr>
          <p:cNvPr id="5" name="Date Placeholder 4"/>
          <p:cNvSpPr>
            <a:spLocks noGrp="1"/>
          </p:cNvSpPr>
          <p:nvPr>
            <p:ph type="dt" sz="half" idx="10"/>
          </p:nvPr>
        </p:nvSpPr>
        <p:spPr/>
        <p:txBody>
          <a:bodyPr/>
          <a:lstStyle/>
          <a:p>
            <a:fld id="{A66AB123-10C2-384C-81A4-FD168A736B47}" type="datetimeFigureOut">
              <a:rPr lang="en-US" smtClean="0"/>
              <a:t>12/4/25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43AC80-8E24-0C4D-A8F7-D727756E1D86}" type="slidenum">
              <a:rPr lang="en-US" smtClean="0"/>
              <a:t>‹#›</a:t>
            </a:fld>
            <a:endParaRPr lang="en-US"/>
          </a:p>
        </p:txBody>
      </p:sp>
    </p:spTree>
    <p:extLst>
      <p:ext uri="{BB962C8B-B14F-4D97-AF65-F5344CB8AC3E}">
        <p14:creationId xmlns:p14="http://schemas.microsoft.com/office/powerpoint/2010/main" val="4146379205"/>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xmlns:p14="http://schemas.microsoft.com/office/powerpoint/2010/main" spd="slow" advClick="0" advTm="4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pl-P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Click to edit Master text styles</a:t>
            </a:r>
          </a:p>
        </p:txBody>
      </p:sp>
      <p:sp>
        <p:nvSpPr>
          <p:cNvPr id="5" name="Date Placeholder 4"/>
          <p:cNvSpPr>
            <a:spLocks noGrp="1"/>
          </p:cNvSpPr>
          <p:nvPr>
            <p:ph type="dt" sz="half" idx="10"/>
          </p:nvPr>
        </p:nvSpPr>
        <p:spPr/>
        <p:txBody>
          <a:bodyPr/>
          <a:lstStyle/>
          <a:p>
            <a:fld id="{A66AB123-10C2-384C-81A4-FD168A736B47}" type="datetimeFigureOut">
              <a:rPr lang="en-US" smtClean="0"/>
              <a:t>12/4/25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43AC80-8E24-0C4D-A8F7-D727756E1D86}" type="slidenum">
              <a:rPr lang="en-US" smtClean="0"/>
              <a:t>‹#›</a:t>
            </a:fld>
            <a:endParaRPr lang="en-US"/>
          </a:p>
        </p:txBody>
      </p:sp>
    </p:spTree>
    <p:extLst>
      <p:ext uri="{BB962C8B-B14F-4D97-AF65-F5344CB8AC3E}">
        <p14:creationId xmlns:p14="http://schemas.microsoft.com/office/powerpoint/2010/main" val="493721512"/>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xmlns:p14="http://schemas.microsoft.com/office/powerpoint/2010/main" spd="slow" advClick="0" advTm="4000"/>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6AB123-10C2-384C-81A4-FD168A736B47}" type="datetimeFigureOut">
              <a:rPr lang="en-US" smtClean="0"/>
              <a:t>12/4/25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43AC80-8E24-0C4D-A8F7-D727756E1D86}" type="slidenum">
              <a:rPr lang="en-US" smtClean="0"/>
              <a:t>‹#›</a:t>
            </a:fld>
            <a:endParaRPr lang="en-US"/>
          </a:p>
        </p:txBody>
      </p:sp>
    </p:spTree>
    <p:extLst>
      <p:ext uri="{BB962C8B-B14F-4D97-AF65-F5344CB8AC3E}">
        <p14:creationId xmlns:p14="http://schemas.microsoft.com/office/powerpoint/2010/main" val="1626301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advClick="0" advTm="4000"/>
    </mc:Choice>
    <mc:Fallback>
      <p:transition xmlns:p14="http://schemas.microsoft.com/office/powerpoint/2010/main" spd="slow" advClick="0" advTm="4000"/>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0049" y="3838506"/>
            <a:ext cx="7980463" cy="2901397"/>
          </a:xfrm>
        </p:spPr>
        <p:txBody>
          <a:bodyPr/>
          <a:lstStyle/>
          <a:p>
            <a:r>
              <a:rPr lang="en-US" dirty="0" smtClean="0">
                <a:latin typeface="Avenir Next Demi Bold"/>
                <a:cs typeface="Avenir Next Demi Bold"/>
              </a:rPr>
              <a:t>Democracy </a:t>
            </a:r>
            <a:br>
              <a:rPr lang="en-US" dirty="0" smtClean="0">
                <a:latin typeface="Avenir Next Demi Bold"/>
                <a:cs typeface="Avenir Next Demi Bold"/>
              </a:rPr>
            </a:br>
            <a:r>
              <a:rPr lang="en-US" dirty="0" smtClean="0">
                <a:latin typeface="Avenir Next Demi Bold"/>
                <a:cs typeface="Avenir Next Demi Bold"/>
              </a:rPr>
              <a:t>Established, Lost, Regained</a:t>
            </a:r>
            <a:r>
              <a:rPr lang="en-US" dirty="0" smtClean="0"/>
              <a:t/>
            </a:r>
            <a:br>
              <a:rPr lang="en-US" dirty="0" smtClean="0"/>
            </a:br>
            <a:r>
              <a:rPr lang="en-US" dirty="0" smtClean="0"/>
              <a:t/>
            </a:r>
            <a:br>
              <a:rPr lang="en-US" dirty="0" smtClean="0"/>
            </a:br>
            <a:r>
              <a:rPr lang="en-US" sz="2800" i="1" dirty="0" smtClean="0">
                <a:latin typeface="Avenir Medium"/>
                <a:cs typeface="Avenir Medium"/>
              </a:rPr>
              <a:t>Poland’s governments in the 20th Century</a:t>
            </a:r>
            <a:endParaRPr lang="en-US" sz="2800" i="1" dirty="0">
              <a:latin typeface="Avenir Medium"/>
              <a:cs typeface="Avenir Medium"/>
            </a:endParaRPr>
          </a:p>
        </p:txBody>
      </p:sp>
      <p:pic>
        <p:nvPicPr>
          <p:cNvPr id="4" name="Picture 3"/>
          <p:cNvPicPr>
            <a:picLocks noChangeAspect="1"/>
          </p:cNvPicPr>
          <p:nvPr/>
        </p:nvPicPr>
        <p:blipFill>
          <a:blip r:embed="rId2"/>
          <a:stretch>
            <a:fillRect/>
          </a:stretch>
        </p:blipFill>
        <p:spPr>
          <a:xfrm>
            <a:off x="3139622" y="552639"/>
            <a:ext cx="2755005" cy="3160650"/>
          </a:xfrm>
          <a:prstGeom prst="rect">
            <a:avLst/>
          </a:prstGeom>
        </p:spPr>
      </p:pic>
    </p:spTree>
    <p:extLst>
      <p:ext uri="{BB962C8B-B14F-4D97-AF65-F5344CB8AC3E}">
        <p14:creationId xmlns:p14="http://schemas.microsoft.com/office/powerpoint/2010/main" val="1064484135"/>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xmlns:p14="http://schemas.microsoft.com/office/powerpoint/2010/main" spd="slow" advClick="0" advTm="4000"/>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24683"/>
            <a:ext cx="8229600" cy="2719837"/>
          </a:xfrm>
        </p:spPr>
        <p:txBody>
          <a:bodyPr>
            <a:noAutofit/>
          </a:bodyPr>
          <a:lstStyle/>
          <a:p>
            <a:r>
              <a:rPr lang="en-US" sz="2800" b="1" i="1" dirty="0"/>
              <a:t>Polish People's </a:t>
            </a:r>
            <a:r>
              <a:rPr lang="en-US" sz="2800" b="1" i="1" dirty="0" smtClean="0"/>
              <a:t>Republic</a:t>
            </a:r>
            <a:r>
              <a:rPr lang="en-US" sz="2800" b="1" dirty="0"/>
              <a:t> </a:t>
            </a:r>
            <a:r>
              <a:rPr lang="en-US" sz="2800" dirty="0"/>
              <a:t/>
            </a:r>
            <a:br>
              <a:rPr lang="en-US" sz="2800" dirty="0"/>
            </a:br>
            <a:r>
              <a:rPr lang="en-US" sz="2800" dirty="0" smtClean="0"/>
              <a:t/>
            </a:r>
            <a:br>
              <a:rPr lang="en-US" sz="2800" dirty="0" smtClean="0"/>
            </a:br>
            <a:r>
              <a:rPr lang="en-US" sz="2000" dirty="0" smtClean="0"/>
              <a:t>At </a:t>
            </a:r>
            <a:r>
              <a:rPr lang="en-US" sz="2000" dirty="0"/>
              <a:t>the Yalta Conference</a:t>
            </a:r>
            <a:r>
              <a:rPr lang="en-US" sz="2000" b="1" i="1" dirty="0"/>
              <a:t> </a:t>
            </a:r>
            <a:r>
              <a:rPr lang="en-US" sz="2000" b="1" i="1" dirty="0"/>
              <a:t>(</a:t>
            </a:r>
            <a:r>
              <a:rPr lang="en-US" sz="2000" b="1" i="1" dirty="0" smtClean="0"/>
              <a:t>Churchill, Roosevelt</a:t>
            </a:r>
            <a:r>
              <a:rPr lang="en-US" sz="2000" b="1" i="1" dirty="0"/>
              <a:t>, </a:t>
            </a:r>
            <a:r>
              <a:rPr lang="en-US" sz="2000" b="1" i="1" dirty="0" smtClean="0"/>
              <a:t>Stalin)</a:t>
            </a:r>
            <a:r>
              <a:rPr lang="en-US" sz="2000" b="1" i="1" dirty="0"/>
              <a:t>, </a:t>
            </a:r>
            <a:r>
              <a:rPr lang="en-US" sz="2000" b="1" i="1" dirty="0" smtClean="0"/>
              <a:t/>
            </a:r>
            <a:br>
              <a:rPr lang="en-US" sz="2000" b="1" i="1" dirty="0" smtClean="0"/>
            </a:br>
            <a:r>
              <a:rPr lang="en-US" sz="2000" dirty="0" smtClean="0"/>
              <a:t>Poland </a:t>
            </a:r>
            <a:r>
              <a:rPr lang="en-US" sz="2000" dirty="0"/>
              <a:t>is guaranteed free elections post-war.</a:t>
            </a:r>
            <a:br>
              <a:rPr lang="en-US" sz="2000" dirty="0"/>
            </a:br>
            <a:endParaRPr lang="en-US" sz="2000" dirty="0"/>
          </a:p>
        </p:txBody>
      </p:sp>
      <p:pic>
        <p:nvPicPr>
          <p:cNvPr id="3" name="Picture 2"/>
          <p:cNvPicPr>
            <a:picLocks noChangeAspect="1"/>
          </p:cNvPicPr>
          <p:nvPr/>
        </p:nvPicPr>
        <p:blipFill>
          <a:blip r:embed="rId2"/>
          <a:stretch>
            <a:fillRect/>
          </a:stretch>
        </p:blipFill>
        <p:spPr>
          <a:xfrm>
            <a:off x="1152371" y="0"/>
            <a:ext cx="6596732" cy="4463421"/>
          </a:xfrm>
          <a:prstGeom prst="rect">
            <a:avLst/>
          </a:prstGeom>
        </p:spPr>
      </p:pic>
    </p:spTree>
    <p:extLst>
      <p:ext uri="{BB962C8B-B14F-4D97-AF65-F5344CB8AC3E}">
        <p14:creationId xmlns:p14="http://schemas.microsoft.com/office/powerpoint/2010/main" val="3835879419"/>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xmlns:p14="http://schemas.microsoft.com/office/powerpoint/2010/main" spd="slow" advClick="0" advTm="4000"/>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313" y="4371434"/>
            <a:ext cx="8387291" cy="2961133"/>
          </a:xfrm>
        </p:spPr>
        <p:txBody>
          <a:bodyPr>
            <a:noAutofit/>
          </a:bodyPr>
          <a:lstStyle/>
          <a:p>
            <a:r>
              <a:rPr lang="en-US" sz="1800" b="1" dirty="0"/>
              <a:t>1945 - World War II ends</a:t>
            </a:r>
            <a:r>
              <a:rPr lang="en-US" sz="1800" dirty="0"/>
              <a:t>, Soviet armies (now on the Allied side) move west across Poland, bringing a new Soviet backed Provisional Government of National Unity.</a:t>
            </a:r>
            <a:br>
              <a:rPr lang="en-US" sz="1800" dirty="0"/>
            </a:br>
            <a:r>
              <a:rPr lang="en-US" sz="1800" dirty="0"/>
              <a:t> </a:t>
            </a:r>
            <a:br>
              <a:rPr lang="en-US" sz="1800" dirty="0"/>
            </a:br>
            <a:r>
              <a:rPr lang="en-US" sz="1800" dirty="0"/>
              <a:t>Poland's post-war borders are moved to the west and thousands of people are relocated. The Soviet Union claims Poland's eastern territories.</a:t>
            </a:r>
            <a:br>
              <a:rPr lang="en-US" sz="1800" dirty="0"/>
            </a:br>
            <a:endParaRPr lang="en-US" sz="1800" dirty="0"/>
          </a:p>
        </p:txBody>
      </p:sp>
      <p:pic>
        <p:nvPicPr>
          <p:cNvPr id="5" name="Picture 4"/>
          <p:cNvPicPr>
            <a:picLocks noChangeAspect="1"/>
          </p:cNvPicPr>
          <p:nvPr/>
        </p:nvPicPr>
        <p:blipFill>
          <a:blip r:embed="rId2"/>
          <a:stretch>
            <a:fillRect/>
          </a:stretch>
        </p:blipFill>
        <p:spPr>
          <a:xfrm>
            <a:off x="1951973" y="0"/>
            <a:ext cx="5803645" cy="4913913"/>
          </a:xfrm>
          <a:prstGeom prst="rect">
            <a:avLst/>
          </a:prstGeom>
        </p:spPr>
      </p:pic>
    </p:spTree>
    <p:extLst>
      <p:ext uri="{BB962C8B-B14F-4D97-AF65-F5344CB8AC3E}">
        <p14:creationId xmlns:p14="http://schemas.microsoft.com/office/powerpoint/2010/main" val="1149213071"/>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xmlns:p14="http://schemas.microsoft.com/office/powerpoint/2010/main" spd="slow" advClick="0" advTm="4000"/>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42823"/>
            <a:ext cx="8229600" cy="2418281"/>
          </a:xfrm>
        </p:spPr>
        <p:txBody>
          <a:bodyPr>
            <a:noAutofit/>
          </a:bodyPr>
          <a:lstStyle/>
          <a:p>
            <a:r>
              <a:rPr lang="en-US" sz="2400" dirty="0"/>
              <a:t>Opposition candidates are intimidated. Falsified elections place the Provisional Government into power. The Allied Powers recognize the new government. The Polish Government in Exile is denied representation. </a:t>
            </a:r>
            <a:r>
              <a:rPr lang="en-US" sz="2400" b="1" i="1" dirty="0"/>
              <a:t>US Ambassador Arthur Bliss Lane </a:t>
            </a:r>
            <a:r>
              <a:rPr lang="en-US" sz="2400" dirty="0"/>
              <a:t>observes the illicit process, and resigns in protest.</a:t>
            </a:r>
          </a:p>
        </p:txBody>
      </p:sp>
      <p:pic>
        <p:nvPicPr>
          <p:cNvPr id="3" name="Picture 2"/>
          <p:cNvPicPr>
            <a:picLocks noChangeAspect="1"/>
          </p:cNvPicPr>
          <p:nvPr/>
        </p:nvPicPr>
        <p:blipFill>
          <a:blip r:embed="rId2"/>
          <a:stretch>
            <a:fillRect/>
          </a:stretch>
        </p:blipFill>
        <p:spPr>
          <a:xfrm>
            <a:off x="1221527" y="15323"/>
            <a:ext cx="3175000" cy="4127500"/>
          </a:xfrm>
          <a:prstGeom prst="rect">
            <a:avLst/>
          </a:prstGeom>
        </p:spPr>
      </p:pic>
      <p:pic>
        <p:nvPicPr>
          <p:cNvPr id="4" name="Picture 3"/>
          <p:cNvPicPr>
            <a:picLocks noChangeAspect="1"/>
          </p:cNvPicPr>
          <p:nvPr/>
        </p:nvPicPr>
        <p:blipFill>
          <a:blip r:embed="rId3"/>
          <a:stretch>
            <a:fillRect/>
          </a:stretch>
        </p:blipFill>
        <p:spPr>
          <a:xfrm>
            <a:off x="5198449" y="15323"/>
            <a:ext cx="2503619" cy="4277016"/>
          </a:xfrm>
          <a:prstGeom prst="rect">
            <a:avLst/>
          </a:prstGeom>
        </p:spPr>
      </p:pic>
    </p:spTree>
    <p:extLst>
      <p:ext uri="{BB962C8B-B14F-4D97-AF65-F5344CB8AC3E}">
        <p14:creationId xmlns:p14="http://schemas.microsoft.com/office/powerpoint/2010/main" val="4260159365"/>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xmlns:p14="http://schemas.microsoft.com/office/powerpoint/2010/main" spd="slow" advClick="0" advTm="4000"/>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9703" y="4585718"/>
            <a:ext cx="8087097" cy="1754327"/>
          </a:xfrm>
          <a:prstGeom prst="rect">
            <a:avLst/>
          </a:prstGeom>
          <a:noFill/>
        </p:spPr>
        <p:txBody>
          <a:bodyPr wrap="square" rtlCol="0">
            <a:spAutoFit/>
          </a:bodyPr>
          <a:lstStyle/>
          <a:p>
            <a:r>
              <a:rPr lang="en-US" dirty="0"/>
              <a:t>A new constitution is approved. It promises freedom of  speech, right to work and rest,  universal education. It is popularly called a "good constitution, but infrequently applied." </a:t>
            </a:r>
          </a:p>
          <a:p>
            <a:r>
              <a:rPr lang="en-US" dirty="0"/>
              <a:t> </a:t>
            </a:r>
          </a:p>
          <a:p>
            <a:r>
              <a:rPr lang="en-US" dirty="0"/>
              <a:t>All industry is nationalized and economic activity is placed in the hands of the state.</a:t>
            </a:r>
          </a:p>
          <a:p>
            <a:endParaRPr lang="en-US" dirty="0"/>
          </a:p>
        </p:txBody>
      </p:sp>
      <p:pic>
        <p:nvPicPr>
          <p:cNvPr id="2" name="Picture 1"/>
          <p:cNvPicPr>
            <a:picLocks noChangeAspect="1"/>
          </p:cNvPicPr>
          <p:nvPr/>
        </p:nvPicPr>
        <p:blipFill>
          <a:blip r:embed="rId2"/>
          <a:stretch>
            <a:fillRect/>
          </a:stretch>
        </p:blipFill>
        <p:spPr>
          <a:xfrm>
            <a:off x="3002351" y="0"/>
            <a:ext cx="3029955" cy="4530449"/>
          </a:xfrm>
          <a:prstGeom prst="rect">
            <a:avLst/>
          </a:prstGeom>
        </p:spPr>
      </p:pic>
    </p:spTree>
    <p:extLst>
      <p:ext uri="{BB962C8B-B14F-4D97-AF65-F5344CB8AC3E}">
        <p14:creationId xmlns:p14="http://schemas.microsoft.com/office/powerpoint/2010/main" val="655109857"/>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xmlns:p14="http://schemas.microsoft.com/office/powerpoint/2010/main" spd="slow" advClick="0" advTm="4000"/>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9703" y="4585718"/>
            <a:ext cx="8087097" cy="2031325"/>
          </a:xfrm>
          <a:prstGeom prst="rect">
            <a:avLst/>
          </a:prstGeom>
          <a:noFill/>
        </p:spPr>
        <p:txBody>
          <a:bodyPr wrap="square" rtlCol="0">
            <a:spAutoFit/>
          </a:bodyPr>
          <a:lstStyle/>
          <a:p>
            <a:r>
              <a:rPr lang="en-US" dirty="0"/>
              <a:t>The United Workers Party (Communist) becomes the main force in Polish government. Two minority parties,  allied with the communists,  are permitted: the Democratic Party and the Peasant Party</a:t>
            </a:r>
            <a:r>
              <a:rPr lang="en-US" dirty="0" smtClean="0"/>
              <a:t>. (Propaganda poster shows </a:t>
            </a:r>
            <a:r>
              <a:rPr lang="en-US" b="1" i="1" dirty="0" smtClean="0"/>
              <a:t>Stalin</a:t>
            </a:r>
            <a:r>
              <a:rPr lang="en-US" dirty="0" smtClean="0"/>
              <a:t> and  </a:t>
            </a:r>
            <a:r>
              <a:rPr lang="en-US" b="1" i="1" dirty="0" smtClean="0"/>
              <a:t>Boleslaw </a:t>
            </a:r>
            <a:r>
              <a:rPr lang="en-US" b="1" i="1" dirty="0" err="1" smtClean="0"/>
              <a:t>Bierut</a:t>
            </a:r>
            <a:r>
              <a:rPr lang="en-US" b="1" i="1" dirty="0" smtClean="0"/>
              <a:t> </a:t>
            </a:r>
            <a:r>
              <a:rPr lang="en-US" dirty="0" smtClean="0"/>
              <a:t>– Polish Workers’ Party secretary).</a:t>
            </a:r>
            <a:endParaRPr lang="en-US" dirty="0"/>
          </a:p>
          <a:p>
            <a:r>
              <a:rPr lang="en-US" dirty="0"/>
              <a:t> </a:t>
            </a:r>
          </a:p>
          <a:p>
            <a:r>
              <a:rPr lang="en-US" dirty="0"/>
              <a:t>Repression of opposition views, harassment of the Catholic Church, censorship and violations of civil rights continue. Economic conditions deteriorate.</a:t>
            </a:r>
          </a:p>
        </p:txBody>
      </p:sp>
      <p:pic>
        <p:nvPicPr>
          <p:cNvPr id="2" name="Picture 1"/>
          <p:cNvPicPr>
            <a:picLocks noChangeAspect="1"/>
          </p:cNvPicPr>
          <p:nvPr/>
        </p:nvPicPr>
        <p:blipFill>
          <a:blip r:embed="rId2"/>
          <a:stretch>
            <a:fillRect/>
          </a:stretch>
        </p:blipFill>
        <p:spPr>
          <a:xfrm>
            <a:off x="2177356" y="0"/>
            <a:ext cx="4419376" cy="4363257"/>
          </a:xfrm>
          <a:prstGeom prst="rect">
            <a:avLst/>
          </a:prstGeom>
        </p:spPr>
      </p:pic>
    </p:spTree>
    <p:extLst>
      <p:ext uri="{BB962C8B-B14F-4D97-AF65-F5344CB8AC3E}">
        <p14:creationId xmlns:p14="http://schemas.microsoft.com/office/powerpoint/2010/main" val="2279472238"/>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xmlns:p14="http://schemas.microsoft.com/office/powerpoint/2010/main" spd="slow" advClick="0" advTm="4000"/>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9703" y="4585718"/>
            <a:ext cx="8087097" cy="1754327"/>
          </a:xfrm>
          <a:prstGeom prst="rect">
            <a:avLst/>
          </a:prstGeom>
          <a:noFill/>
        </p:spPr>
        <p:txBody>
          <a:bodyPr wrap="square" rtlCol="0">
            <a:spAutoFit/>
          </a:bodyPr>
          <a:lstStyle/>
          <a:p>
            <a:r>
              <a:rPr lang="en-US" dirty="0"/>
              <a:t>1956 - Workers' protest and civil </a:t>
            </a:r>
            <a:r>
              <a:rPr lang="en-US" dirty="0" smtClean="0"/>
              <a:t>unrest </a:t>
            </a:r>
            <a:r>
              <a:rPr lang="en-US" b="1" i="1" dirty="0" smtClean="0"/>
              <a:t>(We want bread) </a:t>
            </a:r>
            <a:r>
              <a:rPr lang="en-US" dirty="0"/>
              <a:t>in the city Poznan are put down with force, but this brings about a change in  the government and an easing of restrictions. </a:t>
            </a:r>
          </a:p>
          <a:p>
            <a:r>
              <a:rPr lang="en-US" dirty="0"/>
              <a:t> </a:t>
            </a:r>
          </a:p>
          <a:p>
            <a:r>
              <a:rPr lang="en-US" dirty="0"/>
              <a:t>1968 - Protests  break out on Polish Universities over restrictions on student activities.</a:t>
            </a:r>
          </a:p>
        </p:txBody>
      </p:sp>
      <p:pic>
        <p:nvPicPr>
          <p:cNvPr id="2" name="Picture 1"/>
          <p:cNvPicPr>
            <a:picLocks noChangeAspect="1"/>
          </p:cNvPicPr>
          <p:nvPr/>
        </p:nvPicPr>
        <p:blipFill>
          <a:blip r:embed="rId2"/>
          <a:stretch>
            <a:fillRect/>
          </a:stretch>
        </p:blipFill>
        <p:spPr>
          <a:xfrm>
            <a:off x="1199405" y="0"/>
            <a:ext cx="6279243" cy="4549749"/>
          </a:xfrm>
          <a:prstGeom prst="rect">
            <a:avLst/>
          </a:prstGeom>
        </p:spPr>
      </p:pic>
    </p:spTree>
    <p:extLst>
      <p:ext uri="{BB962C8B-B14F-4D97-AF65-F5344CB8AC3E}">
        <p14:creationId xmlns:p14="http://schemas.microsoft.com/office/powerpoint/2010/main" val="2279472238"/>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xmlns:p14="http://schemas.microsoft.com/office/powerpoint/2010/main" spd="slow" advClick="0" advTm="4000"/>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9703" y="4585718"/>
            <a:ext cx="8087097" cy="1200329"/>
          </a:xfrm>
          <a:prstGeom prst="rect">
            <a:avLst/>
          </a:prstGeom>
          <a:noFill/>
        </p:spPr>
        <p:txBody>
          <a:bodyPr wrap="square" rtlCol="0">
            <a:spAutoFit/>
          </a:bodyPr>
          <a:lstStyle/>
          <a:p>
            <a:r>
              <a:rPr lang="en-US" dirty="0"/>
              <a:t>1970 - Protests over increased food prices are put down with force in Gdansk</a:t>
            </a:r>
          </a:p>
          <a:p>
            <a:r>
              <a:rPr lang="en-US" dirty="0"/>
              <a:t> </a:t>
            </a:r>
          </a:p>
          <a:p>
            <a:r>
              <a:rPr lang="en-US" dirty="0"/>
              <a:t>1975 - Poland signs onto the</a:t>
            </a:r>
            <a:r>
              <a:rPr lang="en-US" b="1" i="1" dirty="0"/>
              <a:t> Helsinki Accords on Human Rights.</a:t>
            </a:r>
          </a:p>
          <a:p>
            <a:endParaRPr lang="en-US" dirty="0"/>
          </a:p>
        </p:txBody>
      </p:sp>
      <p:pic>
        <p:nvPicPr>
          <p:cNvPr id="2" name="Picture 1"/>
          <p:cNvPicPr>
            <a:picLocks noChangeAspect="1"/>
          </p:cNvPicPr>
          <p:nvPr/>
        </p:nvPicPr>
        <p:blipFill>
          <a:blip r:embed="rId2"/>
          <a:stretch>
            <a:fillRect/>
          </a:stretch>
        </p:blipFill>
        <p:spPr>
          <a:xfrm>
            <a:off x="0" y="749381"/>
            <a:ext cx="9144000" cy="3683479"/>
          </a:xfrm>
          <a:prstGeom prst="rect">
            <a:avLst/>
          </a:prstGeom>
        </p:spPr>
      </p:pic>
    </p:spTree>
    <p:extLst>
      <p:ext uri="{BB962C8B-B14F-4D97-AF65-F5344CB8AC3E}">
        <p14:creationId xmlns:p14="http://schemas.microsoft.com/office/powerpoint/2010/main" val="2279472238"/>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xmlns:p14="http://schemas.microsoft.com/office/powerpoint/2010/main" spd="slow" advClick="0" advTm="4000"/>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9703" y="4961982"/>
            <a:ext cx="8087097" cy="1754327"/>
          </a:xfrm>
          <a:prstGeom prst="rect">
            <a:avLst/>
          </a:prstGeom>
          <a:noFill/>
        </p:spPr>
        <p:txBody>
          <a:bodyPr wrap="square" rtlCol="0">
            <a:spAutoFit/>
          </a:bodyPr>
          <a:lstStyle/>
          <a:p>
            <a:r>
              <a:rPr lang="en-US" dirty="0"/>
              <a:t>1976 - </a:t>
            </a:r>
            <a:r>
              <a:rPr lang="en-US" b="1" i="1" dirty="0"/>
              <a:t>Strikes break out in Radom</a:t>
            </a:r>
            <a:r>
              <a:rPr lang="en-US" dirty="0"/>
              <a:t>, over increased prices of food, the Committee for Defense of Workers (KOR) is formed.</a:t>
            </a:r>
          </a:p>
          <a:p>
            <a:r>
              <a:rPr lang="en-US" dirty="0"/>
              <a:t> </a:t>
            </a:r>
          </a:p>
          <a:p>
            <a:r>
              <a:rPr lang="en-US" dirty="0"/>
              <a:t>Underground workers' newspapers spring up to counter government censorship and propaganda.</a:t>
            </a:r>
          </a:p>
          <a:p>
            <a:endParaRPr lang="en-US" dirty="0"/>
          </a:p>
        </p:txBody>
      </p:sp>
      <p:pic>
        <p:nvPicPr>
          <p:cNvPr id="2" name="Picture 1"/>
          <p:cNvPicPr>
            <a:picLocks noChangeAspect="1"/>
          </p:cNvPicPr>
          <p:nvPr/>
        </p:nvPicPr>
        <p:blipFill>
          <a:blip r:embed="rId2"/>
          <a:stretch>
            <a:fillRect/>
          </a:stretch>
        </p:blipFill>
        <p:spPr>
          <a:xfrm>
            <a:off x="905434" y="0"/>
            <a:ext cx="7137641" cy="4728348"/>
          </a:xfrm>
          <a:prstGeom prst="rect">
            <a:avLst/>
          </a:prstGeom>
        </p:spPr>
      </p:pic>
    </p:spTree>
    <p:extLst>
      <p:ext uri="{BB962C8B-B14F-4D97-AF65-F5344CB8AC3E}">
        <p14:creationId xmlns:p14="http://schemas.microsoft.com/office/powerpoint/2010/main" val="666936004"/>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xmlns:p14="http://schemas.microsoft.com/office/powerpoint/2010/main" spd="slow" advClick="0" advTm="4000"/>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9703" y="4585718"/>
            <a:ext cx="8087097" cy="1754327"/>
          </a:xfrm>
          <a:prstGeom prst="rect">
            <a:avLst/>
          </a:prstGeom>
          <a:noFill/>
        </p:spPr>
        <p:txBody>
          <a:bodyPr wrap="square" rtlCol="0">
            <a:spAutoFit/>
          </a:bodyPr>
          <a:lstStyle/>
          <a:p>
            <a:r>
              <a:rPr lang="en-US" dirty="0"/>
              <a:t>1978 - A Pole, Cardinal Karol </a:t>
            </a:r>
            <a:r>
              <a:rPr lang="en-US" dirty="0" err="1"/>
              <a:t>Wojtyła</a:t>
            </a:r>
            <a:r>
              <a:rPr lang="en-US" dirty="0"/>
              <a:t>, becomes </a:t>
            </a:r>
            <a:r>
              <a:rPr lang="en-US" b="1" i="1" dirty="0"/>
              <a:t>Pope  John Paul II</a:t>
            </a:r>
          </a:p>
          <a:p>
            <a:r>
              <a:rPr lang="en-US" dirty="0"/>
              <a:t> </a:t>
            </a:r>
          </a:p>
          <a:p>
            <a:r>
              <a:rPr lang="en-US" dirty="0"/>
              <a:t>1979 - the Pope visits Poland, his presence builds morale and  </a:t>
            </a:r>
            <a:r>
              <a:rPr lang="en-US" b="1" dirty="0"/>
              <a:t>reawakens a sense of community</a:t>
            </a:r>
            <a:r>
              <a:rPr lang="en-US" dirty="0"/>
              <a:t> among the people</a:t>
            </a:r>
          </a:p>
          <a:p>
            <a:r>
              <a:rPr lang="en-US" dirty="0"/>
              <a:t> </a:t>
            </a:r>
          </a:p>
          <a:p>
            <a:endParaRPr lang="en-US" dirty="0"/>
          </a:p>
        </p:txBody>
      </p:sp>
      <p:pic>
        <p:nvPicPr>
          <p:cNvPr id="4" name="Picture 3"/>
          <p:cNvPicPr>
            <a:picLocks noChangeAspect="1"/>
          </p:cNvPicPr>
          <p:nvPr/>
        </p:nvPicPr>
        <p:blipFill>
          <a:blip r:embed="rId2"/>
          <a:stretch>
            <a:fillRect/>
          </a:stretch>
        </p:blipFill>
        <p:spPr>
          <a:xfrm>
            <a:off x="1763832" y="123017"/>
            <a:ext cx="5263604" cy="4298610"/>
          </a:xfrm>
          <a:prstGeom prst="rect">
            <a:avLst/>
          </a:prstGeom>
        </p:spPr>
      </p:pic>
    </p:spTree>
    <p:extLst>
      <p:ext uri="{BB962C8B-B14F-4D97-AF65-F5344CB8AC3E}">
        <p14:creationId xmlns:p14="http://schemas.microsoft.com/office/powerpoint/2010/main" val="3083058753"/>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xmlns:p14="http://schemas.microsoft.com/office/powerpoint/2010/main" spd="slow" advClick="0" advTm="4000"/>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9703" y="4244728"/>
            <a:ext cx="8087097" cy="2308324"/>
          </a:xfrm>
          <a:prstGeom prst="rect">
            <a:avLst/>
          </a:prstGeom>
          <a:noFill/>
        </p:spPr>
        <p:txBody>
          <a:bodyPr wrap="square" rtlCol="0">
            <a:spAutoFit/>
          </a:bodyPr>
          <a:lstStyle/>
          <a:p>
            <a:r>
              <a:rPr lang="en-US" dirty="0"/>
              <a:t>1980 -  Economic conditions in Poland continue to deteriorate, strikes at the Gdansk shipyards initiate the founding of the independent Solidarity (</a:t>
            </a:r>
            <a:r>
              <a:rPr lang="en-US" dirty="0" err="1"/>
              <a:t>Solidarność</a:t>
            </a:r>
            <a:r>
              <a:rPr lang="en-US" dirty="0"/>
              <a:t>) Labor Union headed by Lech Walesa.  A list of  concessions demanded by the strikers is approved by the government. </a:t>
            </a:r>
          </a:p>
          <a:p>
            <a:r>
              <a:rPr lang="en-US" b="1" dirty="0"/>
              <a:t> </a:t>
            </a:r>
            <a:endParaRPr lang="en-US" dirty="0"/>
          </a:p>
          <a:p>
            <a:r>
              <a:rPr lang="en-US" b="1" i="1" dirty="0"/>
              <a:t>Solidarity becomes a widespread social movement</a:t>
            </a:r>
            <a:r>
              <a:rPr lang="en-US" i="1" dirty="0"/>
              <a:t>, </a:t>
            </a:r>
            <a:r>
              <a:rPr lang="en-US" dirty="0"/>
              <a:t>with millions of members.</a:t>
            </a:r>
          </a:p>
          <a:p>
            <a:r>
              <a:rPr lang="en-US" dirty="0"/>
              <a:t> </a:t>
            </a:r>
          </a:p>
          <a:p>
            <a:endParaRPr lang="en-US" dirty="0"/>
          </a:p>
        </p:txBody>
      </p:sp>
      <p:pic>
        <p:nvPicPr>
          <p:cNvPr id="2" name="Picture 1"/>
          <p:cNvPicPr>
            <a:picLocks noChangeAspect="1"/>
          </p:cNvPicPr>
          <p:nvPr/>
        </p:nvPicPr>
        <p:blipFill>
          <a:blip r:embed="rId2"/>
          <a:stretch>
            <a:fillRect/>
          </a:stretch>
        </p:blipFill>
        <p:spPr>
          <a:xfrm>
            <a:off x="1226729" y="595152"/>
            <a:ext cx="6502400" cy="2540000"/>
          </a:xfrm>
          <a:prstGeom prst="rect">
            <a:avLst/>
          </a:prstGeom>
        </p:spPr>
      </p:pic>
    </p:spTree>
    <p:extLst>
      <p:ext uri="{BB962C8B-B14F-4D97-AF65-F5344CB8AC3E}">
        <p14:creationId xmlns:p14="http://schemas.microsoft.com/office/powerpoint/2010/main" val="4010904382"/>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xmlns:p14="http://schemas.microsoft.com/office/powerpoint/2010/main" spd="slow" advClick="0" advTm="4000"/>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84143"/>
            <a:ext cx="8229600" cy="3273899"/>
          </a:xfrm>
        </p:spPr>
        <p:txBody>
          <a:bodyPr>
            <a:noAutofit/>
          </a:bodyPr>
          <a:lstStyle/>
          <a:p>
            <a:r>
              <a:rPr lang="en-US" sz="3600" b="1" i="1" dirty="0"/>
              <a:t>Poland's 2nd Republic</a:t>
            </a:r>
            <a:r>
              <a:rPr lang="en-US" sz="3600" i="1" dirty="0"/>
              <a:t/>
            </a:r>
            <a:br>
              <a:rPr lang="en-US" sz="3600" i="1" dirty="0"/>
            </a:br>
            <a:r>
              <a:rPr lang="en-US" sz="2400" dirty="0"/>
              <a:t> </a:t>
            </a:r>
            <a:br>
              <a:rPr lang="en-US" sz="2400" dirty="0"/>
            </a:br>
            <a:r>
              <a:rPr lang="en-US" sz="2400" b="1" dirty="0"/>
              <a:t>Sovereignty lost</a:t>
            </a:r>
            <a:r>
              <a:rPr lang="en-US" sz="2400" dirty="0"/>
              <a:t> in 1795 - the Kingdom of Poland is partitioned by its neighbors: Russia, Prussia, Austro-Hungary. Poland is erased from the map of Europe for 123 years.</a:t>
            </a:r>
            <a:br>
              <a:rPr lang="en-US" sz="2400" dirty="0"/>
            </a:br>
            <a:endParaRPr lang="en-US" sz="2400" dirty="0"/>
          </a:p>
        </p:txBody>
      </p:sp>
      <p:pic>
        <p:nvPicPr>
          <p:cNvPr id="3" name="Picture 2"/>
          <p:cNvPicPr>
            <a:picLocks noChangeAspect="1"/>
          </p:cNvPicPr>
          <p:nvPr/>
        </p:nvPicPr>
        <p:blipFill>
          <a:blip r:embed="rId2"/>
          <a:stretch>
            <a:fillRect/>
          </a:stretch>
        </p:blipFill>
        <p:spPr>
          <a:xfrm>
            <a:off x="1152370" y="0"/>
            <a:ext cx="6338037" cy="4208457"/>
          </a:xfrm>
          <a:prstGeom prst="rect">
            <a:avLst/>
          </a:prstGeom>
        </p:spPr>
      </p:pic>
    </p:spTree>
    <p:extLst>
      <p:ext uri="{BB962C8B-B14F-4D97-AF65-F5344CB8AC3E}">
        <p14:creationId xmlns:p14="http://schemas.microsoft.com/office/powerpoint/2010/main" val="586031194"/>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xmlns:p14="http://schemas.microsoft.com/office/powerpoint/2010/main" spd="slow" advClick="0" advTm="4000"/>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9703" y="5126597"/>
            <a:ext cx="8087097" cy="1477328"/>
          </a:xfrm>
          <a:prstGeom prst="rect">
            <a:avLst/>
          </a:prstGeom>
          <a:noFill/>
        </p:spPr>
        <p:txBody>
          <a:bodyPr wrap="square" rtlCol="0">
            <a:spAutoFit/>
          </a:bodyPr>
          <a:lstStyle/>
          <a:p>
            <a:r>
              <a:rPr lang="en-US" dirty="0"/>
              <a:t>1981, December 13 - the Communist government under </a:t>
            </a:r>
            <a:r>
              <a:rPr lang="en-US" b="1" i="1" dirty="0"/>
              <a:t>General </a:t>
            </a:r>
            <a:r>
              <a:rPr lang="en-US" b="1" i="1" dirty="0" err="1"/>
              <a:t>Wojciech</a:t>
            </a:r>
            <a:r>
              <a:rPr lang="en-US" b="1" i="1" dirty="0"/>
              <a:t> </a:t>
            </a:r>
            <a:r>
              <a:rPr lang="en-US" b="1" i="1" dirty="0" err="1"/>
              <a:t>Jaruzelski</a:t>
            </a:r>
            <a:r>
              <a:rPr lang="en-US" b="1" i="1" dirty="0"/>
              <a:t> </a:t>
            </a:r>
            <a:r>
              <a:rPr lang="en-US" dirty="0"/>
              <a:t>delegalizes the Solidarity movement, imprisons its leaders, and declares </a:t>
            </a:r>
            <a:r>
              <a:rPr lang="en-US" b="1" dirty="0"/>
              <a:t>Martial Law.</a:t>
            </a:r>
            <a:r>
              <a:rPr lang="en-US" dirty="0"/>
              <a:t> </a:t>
            </a:r>
            <a:r>
              <a:rPr lang="en-US" b="1" i="1" dirty="0"/>
              <a:t>A protest at the </a:t>
            </a:r>
            <a:r>
              <a:rPr lang="en-US" b="1" i="1" dirty="0" err="1"/>
              <a:t>Wujek</a:t>
            </a:r>
            <a:r>
              <a:rPr lang="en-US" b="1" i="1" dirty="0"/>
              <a:t> Mine </a:t>
            </a:r>
            <a:r>
              <a:rPr lang="en-US" dirty="0"/>
              <a:t>in Silesia is brutally suppressed.</a:t>
            </a:r>
          </a:p>
          <a:p>
            <a:r>
              <a:rPr lang="en-US" dirty="0"/>
              <a:t> </a:t>
            </a:r>
          </a:p>
          <a:p>
            <a:endParaRPr lang="en-US" dirty="0"/>
          </a:p>
        </p:txBody>
      </p:sp>
      <p:pic>
        <p:nvPicPr>
          <p:cNvPr id="4" name="Picture 3"/>
          <p:cNvPicPr>
            <a:picLocks noChangeAspect="1"/>
          </p:cNvPicPr>
          <p:nvPr/>
        </p:nvPicPr>
        <p:blipFill>
          <a:blip r:embed="rId2"/>
          <a:stretch>
            <a:fillRect/>
          </a:stretch>
        </p:blipFill>
        <p:spPr>
          <a:xfrm>
            <a:off x="599703" y="309590"/>
            <a:ext cx="3175000" cy="4216400"/>
          </a:xfrm>
          <a:prstGeom prst="rect">
            <a:avLst/>
          </a:prstGeom>
        </p:spPr>
      </p:pic>
      <p:pic>
        <p:nvPicPr>
          <p:cNvPr id="5" name="Picture 4"/>
          <p:cNvPicPr>
            <a:picLocks noChangeAspect="1"/>
          </p:cNvPicPr>
          <p:nvPr/>
        </p:nvPicPr>
        <p:blipFill>
          <a:blip r:embed="rId3"/>
          <a:stretch>
            <a:fillRect/>
          </a:stretch>
        </p:blipFill>
        <p:spPr>
          <a:xfrm>
            <a:off x="4360703" y="94066"/>
            <a:ext cx="4611323" cy="4759988"/>
          </a:xfrm>
          <a:prstGeom prst="rect">
            <a:avLst/>
          </a:prstGeom>
        </p:spPr>
      </p:pic>
    </p:spTree>
    <p:extLst>
      <p:ext uri="{BB962C8B-B14F-4D97-AF65-F5344CB8AC3E}">
        <p14:creationId xmlns:p14="http://schemas.microsoft.com/office/powerpoint/2010/main" val="4068149266"/>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xmlns:p14="http://schemas.microsoft.com/office/powerpoint/2010/main" spd="slow" advClick="0" advTm="4000"/>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5"/>
            <a:ext cx="8229600" cy="3273899"/>
          </a:xfrm>
        </p:spPr>
        <p:txBody>
          <a:bodyPr>
            <a:noAutofit/>
          </a:bodyPr>
          <a:lstStyle/>
          <a:p>
            <a:r>
              <a:rPr lang="en-US" sz="3600" b="1" i="1" dirty="0"/>
              <a:t>Poland's </a:t>
            </a:r>
            <a:r>
              <a:rPr lang="en-US" sz="3600" b="1" i="1" dirty="0" smtClean="0"/>
              <a:t>3rd </a:t>
            </a:r>
            <a:r>
              <a:rPr lang="en-US" sz="3600" b="1" i="1" dirty="0"/>
              <a:t>Republic</a:t>
            </a:r>
            <a:r>
              <a:rPr lang="en-US" sz="3600" i="1" dirty="0"/>
              <a:t/>
            </a:r>
            <a:br>
              <a:rPr lang="en-US" sz="3600" i="1" dirty="0"/>
            </a:br>
            <a:r>
              <a:rPr lang="en-US" sz="2400" dirty="0"/>
              <a:t> </a:t>
            </a:r>
            <a:br>
              <a:rPr lang="en-US" sz="2400" dirty="0"/>
            </a:br>
            <a:r>
              <a:rPr lang="en-US" sz="2400" dirty="0"/>
              <a:t>Poland enters a period of  economic disarray, including shortages of food and consumer products. </a:t>
            </a:r>
            <a:r>
              <a:rPr lang="en-US" sz="2400" b="1" i="1" dirty="0"/>
              <a:t>Ration cards </a:t>
            </a:r>
            <a:r>
              <a:rPr lang="en-US" sz="2400" dirty="0"/>
              <a:t>are introduced and inflation is rampant.</a:t>
            </a:r>
            <a:br>
              <a:rPr lang="en-US" sz="2400" dirty="0"/>
            </a:br>
            <a:r>
              <a:rPr lang="en-US" sz="2400" dirty="0"/>
              <a:t> </a:t>
            </a:r>
          </a:p>
        </p:txBody>
      </p:sp>
      <p:pic>
        <p:nvPicPr>
          <p:cNvPr id="3" name="Picture 2"/>
          <p:cNvPicPr>
            <a:picLocks noChangeAspect="1"/>
          </p:cNvPicPr>
          <p:nvPr/>
        </p:nvPicPr>
        <p:blipFill>
          <a:blip r:embed="rId2"/>
          <a:stretch>
            <a:fillRect/>
          </a:stretch>
        </p:blipFill>
        <p:spPr>
          <a:xfrm>
            <a:off x="1904939" y="2716157"/>
            <a:ext cx="5729579" cy="3869264"/>
          </a:xfrm>
          <a:prstGeom prst="rect">
            <a:avLst/>
          </a:prstGeom>
        </p:spPr>
      </p:pic>
    </p:spTree>
    <p:extLst>
      <p:ext uri="{BB962C8B-B14F-4D97-AF65-F5344CB8AC3E}">
        <p14:creationId xmlns:p14="http://schemas.microsoft.com/office/powerpoint/2010/main" val="3739064863"/>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xmlns:p14="http://schemas.microsoft.com/office/powerpoint/2010/main" spd="slow" advClick="0" advTm="4000"/>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9703" y="4244728"/>
            <a:ext cx="8087097" cy="2031325"/>
          </a:xfrm>
          <a:prstGeom prst="rect">
            <a:avLst/>
          </a:prstGeom>
          <a:noFill/>
        </p:spPr>
        <p:txBody>
          <a:bodyPr wrap="square" rtlCol="0">
            <a:spAutoFit/>
          </a:bodyPr>
          <a:lstStyle/>
          <a:p>
            <a:r>
              <a:rPr lang="en-US" dirty="0"/>
              <a:t>1983 - Lech Walesa receives the Nobel Peace Prize, this gives a new level of recognition to the, now underground, Solidarity movement</a:t>
            </a:r>
          </a:p>
          <a:p>
            <a:r>
              <a:rPr lang="en-US" dirty="0"/>
              <a:t> </a:t>
            </a:r>
          </a:p>
          <a:p>
            <a:r>
              <a:rPr lang="en-US" dirty="0"/>
              <a:t>1984 - a popular Catholic priest</a:t>
            </a:r>
            <a:r>
              <a:rPr lang="en-US" i="1" dirty="0"/>
              <a:t>, </a:t>
            </a:r>
            <a:r>
              <a:rPr lang="en-US" b="1" i="1" dirty="0"/>
              <a:t>Fr. Jerzy </a:t>
            </a:r>
            <a:r>
              <a:rPr lang="en-US" b="1" i="1" dirty="0" err="1"/>
              <a:t>Popieluszko</a:t>
            </a:r>
            <a:r>
              <a:rPr lang="en-US" dirty="0"/>
              <a:t>, who preaches individual responsibility and human dignity, is murdered by the Security Service.</a:t>
            </a:r>
          </a:p>
          <a:p>
            <a:r>
              <a:rPr lang="en-US" dirty="0"/>
              <a:t> </a:t>
            </a:r>
          </a:p>
          <a:p>
            <a:endParaRPr lang="en-US" dirty="0"/>
          </a:p>
        </p:txBody>
      </p:sp>
      <p:pic>
        <p:nvPicPr>
          <p:cNvPr id="2" name="Picture 1"/>
          <p:cNvPicPr>
            <a:picLocks noChangeAspect="1"/>
          </p:cNvPicPr>
          <p:nvPr/>
        </p:nvPicPr>
        <p:blipFill>
          <a:blip r:embed="rId2"/>
          <a:stretch>
            <a:fillRect/>
          </a:stretch>
        </p:blipFill>
        <p:spPr>
          <a:xfrm>
            <a:off x="2984500" y="92318"/>
            <a:ext cx="3175000" cy="3721100"/>
          </a:xfrm>
          <a:prstGeom prst="rect">
            <a:avLst/>
          </a:prstGeom>
        </p:spPr>
      </p:pic>
    </p:spTree>
    <p:extLst>
      <p:ext uri="{BB962C8B-B14F-4D97-AF65-F5344CB8AC3E}">
        <p14:creationId xmlns:p14="http://schemas.microsoft.com/office/powerpoint/2010/main" val="198136172"/>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xmlns:p14="http://schemas.microsoft.com/office/powerpoint/2010/main" spd="slow" advClick="0" advTm="4000"/>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7391" y="4562201"/>
            <a:ext cx="8087097" cy="2031325"/>
          </a:xfrm>
          <a:prstGeom prst="rect">
            <a:avLst/>
          </a:prstGeom>
          <a:noFill/>
        </p:spPr>
        <p:txBody>
          <a:bodyPr wrap="square" rtlCol="0">
            <a:spAutoFit/>
          </a:bodyPr>
          <a:lstStyle/>
          <a:p>
            <a:r>
              <a:rPr lang="en-US" b="1" i="1" dirty="0"/>
              <a:t>Underground publishing </a:t>
            </a:r>
            <a:r>
              <a:rPr lang="en-US" dirty="0"/>
              <a:t>and organizing continues  in the underground Solidarity movement. The Polish economy is on the brink of collapse.</a:t>
            </a:r>
          </a:p>
          <a:p>
            <a:r>
              <a:rPr lang="en-US" dirty="0"/>
              <a:t> </a:t>
            </a:r>
          </a:p>
          <a:p>
            <a:r>
              <a:rPr lang="en-US" dirty="0"/>
              <a:t>1989 - after Round Table Talks with the Solidarity opposition, the Communist government agrees to hold open elections which take place on June 4. </a:t>
            </a:r>
          </a:p>
          <a:p>
            <a:r>
              <a:rPr lang="en-US" dirty="0"/>
              <a:t> </a:t>
            </a:r>
          </a:p>
          <a:p>
            <a:endParaRPr lang="en-US" dirty="0"/>
          </a:p>
        </p:txBody>
      </p:sp>
      <p:pic>
        <p:nvPicPr>
          <p:cNvPr id="2" name="Picture 1"/>
          <p:cNvPicPr>
            <a:picLocks noChangeAspect="1"/>
          </p:cNvPicPr>
          <p:nvPr/>
        </p:nvPicPr>
        <p:blipFill>
          <a:blip r:embed="rId2"/>
          <a:stretch>
            <a:fillRect/>
          </a:stretch>
        </p:blipFill>
        <p:spPr>
          <a:xfrm>
            <a:off x="1" y="317472"/>
            <a:ext cx="8976626" cy="4189092"/>
          </a:xfrm>
          <a:prstGeom prst="rect">
            <a:avLst/>
          </a:prstGeom>
        </p:spPr>
      </p:pic>
    </p:spTree>
    <p:extLst>
      <p:ext uri="{BB962C8B-B14F-4D97-AF65-F5344CB8AC3E}">
        <p14:creationId xmlns:p14="http://schemas.microsoft.com/office/powerpoint/2010/main" val="2677082882"/>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xmlns:p14="http://schemas.microsoft.com/office/powerpoint/2010/main" spd="slow" advClick="0" advTm="4000"/>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6383" y="5103673"/>
            <a:ext cx="8877956" cy="1754327"/>
          </a:xfrm>
          <a:prstGeom prst="rect">
            <a:avLst/>
          </a:prstGeom>
          <a:noFill/>
        </p:spPr>
        <p:txBody>
          <a:bodyPr wrap="square" rtlCol="0">
            <a:spAutoFit/>
          </a:bodyPr>
          <a:lstStyle/>
          <a:p>
            <a:pPr algn="ctr"/>
            <a:endParaRPr lang="en-US" b="1" i="1" dirty="0" smtClean="0"/>
          </a:p>
          <a:p>
            <a:pPr algn="ctr"/>
            <a:r>
              <a:rPr lang="en-US" b="1" i="1" dirty="0" smtClean="0"/>
              <a:t>Election Poster – It’s High Noon  June 4, 1989</a:t>
            </a:r>
            <a:endParaRPr lang="en-US" b="1" i="1" dirty="0"/>
          </a:p>
          <a:p>
            <a:endParaRPr lang="en-US" dirty="0" smtClean="0"/>
          </a:p>
          <a:p>
            <a:r>
              <a:rPr lang="en-US" dirty="0"/>
              <a:t>Solidarity candidates win an overwhelming victory, thanks </a:t>
            </a:r>
            <a:r>
              <a:rPr lang="en-US" b="1" dirty="0"/>
              <a:t>to popular grass-roots support.</a:t>
            </a:r>
            <a:endParaRPr lang="en-US" dirty="0"/>
          </a:p>
          <a:p>
            <a:endParaRPr lang="en-US" dirty="0" smtClean="0"/>
          </a:p>
          <a:p>
            <a:endParaRPr lang="en-US" dirty="0"/>
          </a:p>
        </p:txBody>
      </p:sp>
      <p:pic>
        <p:nvPicPr>
          <p:cNvPr id="2" name="Picture 1"/>
          <p:cNvPicPr>
            <a:picLocks noChangeAspect="1"/>
          </p:cNvPicPr>
          <p:nvPr/>
        </p:nvPicPr>
        <p:blipFill>
          <a:blip r:embed="rId2"/>
          <a:stretch>
            <a:fillRect/>
          </a:stretch>
        </p:blipFill>
        <p:spPr>
          <a:xfrm>
            <a:off x="2692784" y="0"/>
            <a:ext cx="3539423" cy="5219924"/>
          </a:xfrm>
          <a:prstGeom prst="rect">
            <a:avLst/>
          </a:prstGeom>
        </p:spPr>
      </p:pic>
    </p:spTree>
    <p:extLst>
      <p:ext uri="{BB962C8B-B14F-4D97-AF65-F5344CB8AC3E}">
        <p14:creationId xmlns:p14="http://schemas.microsoft.com/office/powerpoint/2010/main" val="241588504"/>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xmlns:p14="http://schemas.microsoft.com/office/powerpoint/2010/main" spd="slow" advClick="0" advTm="4000"/>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9703" y="4468135"/>
            <a:ext cx="8087097" cy="2031325"/>
          </a:xfrm>
          <a:prstGeom prst="rect">
            <a:avLst/>
          </a:prstGeom>
          <a:noFill/>
        </p:spPr>
        <p:txBody>
          <a:bodyPr wrap="square" rtlCol="0">
            <a:spAutoFit/>
          </a:bodyPr>
          <a:lstStyle/>
          <a:p>
            <a:r>
              <a:rPr lang="en-US" dirty="0"/>
              <a:t>Gen. </a:t>
            </a:r>
            <a:r>
              <a:rPr lang="en-US" dirty="0" err="1"/>
              <a:t>Wojciech</a:t>
            </a:r>
            <a:r>
              <a:rPr lang="en-US" dirty="0"/>
              <a:t> </a:t>
            </a:r>
            <a:r>
              <a:rPr lang="en-US" dirty="0" err="1"/>
              <a:t>Jaruzelski</a:t>
            </a:r>
            <a:r>
              <a:rPr lang="en-US" dirty="0"/>
              <a:t> becomes the president of Poland, with Catholic dissenter </a:t>
            </a:r>
            <a:r>
              <a:rPr lang="en-US" b="1" i="1" dirty="0" err="1"/>
              <a:t>Tadeusz</a:t>
            </a:r>
            <a:r>
              <a:rPr lang="en-US" b="1" i="1" dirty="0"/>
              <a:t> Mazowiecki </a:t>
            </a:r>
            <a:r>
              <a:rPr lang="en-US" dirty="0"/>
              <a:t>as prime minister.</a:t>
            </a:r>
          </a:p>
          <a:p>
            <a:r>
              <a:rPr lang="en-US" dirty="0"/>
              <a:t> </a:t>
            </a:r>
          </a:p>
          <a:p>
            <a:r>
              <a:rPr lang="en-US" dirty="0"/>
              <a:t>Events in Poland lead to the fall of the Berlin Wall  in November 1989. This  marks the beginning of the dissolution of the Soviet sphere of influence in Europe.</a:t>
            </a:r>
          </a:p>
          <a:p>
            <a:r>
              <a:rPr lang="en-US" dirty="0"/>
              <a:t> </a:t>
            </a:r>
          </a:p>
          <a:p>
            <a:endParaRPr lang="en-US" dirty="0"/>
          </a:p>
        </p:txBody>
      </p:sp>
      <p:pic>
        <p:nvPicPr>
          <p:cNvPr id="2" name="Picture 1"/>
          <p:cNvPicPr>
            <a:picLocks noChangeAspect="1"/>
          </p:cNvPicPr>
          <p:nvPr/>
        </p:nvPicPr>
        <p:blipFill>
          <a:blip r:embed="rId2"/>
          <a:stretch>
            <a:fillRect/>
          </a:stretch>
        </p:blipFill>
        <p:spPr>
          <a:xfrm>
            <a:off x="3066812" y="15628"/>
            <a:ext cx="3175000" cy="4229100"/>
          </a:xfrm>
          <a:prstGeom prst="rect">
            <a:avLst/>
          </a:prstGeom>
        </p:spPr>
      </p:pic>
    </p:spTree>
    <p:extLst>
      <p:ext uri="{BB962C8B-B14F-4D97-AF65-F5344CB8AC3E}">
        <p14:creationId xmlns:p14="http://schemas.microsoft.com/office/powerpoint/2010/main" val="3159501919"/>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xmlns:p14="http://schemas.microsoft.com/office/powerpoint/2010/main" spd="slow" advClick="0" advTm="4000"/>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9703" y="4549676"/>
            <a:ext cx="8087097" cy="2308324"/>
          </a:xfrm>
          <a:prstGeom prst="rect">
            <a:avLst/>
          </a:prstGeom>
          <a:noFill/>
        </p:spPr>
        <p:txBody>
          <a:bodyPr wrap="square" rtlCol="0">
            <a:spAutoFit/>
          </a:bodyPr>
          <a:lstStyle/>
          <a:p>
            <a:r>
              <a:rPr lang="en-US" dirty="0"/>
              <a:t>Poland's  government is reorganized and a new constitution is approved. The state planned economy is dismantled. Poland undergoes  economic "shock therapy" which  realigns its industries and methods of conducting business into the free market.</a:t>
            </a:r>
          </a:p>
          <a:p>
            <a:r>
              <a:rPr lang="en-US" dirty="0"/>
              <a:t> </a:t>
            </a:r>
          </a:p>
          <a:p>
            <a:r>
              <a:rPr lang="en-US" dirty="0"/>
              <a:t>1990 </a:t>
            </a:r>
            <a:r>
              <a:rPr lang="en-US" b="1" i="1" dirty="0"/>
              <a:t>- Lech Walesa </a:t>
            </a:r>
            <a:r>
              <a:rPr lang="en-US" dirty="0"/>
              <a:t>becomes Poland's president. Poland quits the Warsaw Pact and Soviet forces stationed in Poland return to Russia.</a:t>
            </a:r>
          </a:p>
          <a:p>
            <a:r>
              <a:rPr lang="en-US" dirty="0"/>
              <a:t> </a:t>
            </a:r>
          </a:p>
          <a:p>
            <a:endParaRPr lang="en-US" dirty="0"/>
          </a:p>
        </p:txBody>
      </p:sp>
      <p:pic>
        <p:nvPicPr>
          <p:cNvPr id="2" name="Picture 1"/>
          <p:cNvPicPr>
            <a:picLocks noChangeAspect="1"/>
          </p:cNvPicPr>
          <p:nvPr/>
        </p:nvPicPr>
        <p:blipFill>
          <a:blip r:embed="rId2"/>
          <a:stretch>
            <a:fillRect/>
          </a:stretch>
        </p:blipFill>
        <p:spPr>
          <a:xfrm>
            <a:off x="2992970" y="117228"/>
            <a:ext cx="2946400" cy="4127500"/>
          </a:xfrm>
          <a:prstGeom prst="rect">
            <a:avLst/>
          </a:prstGeom>
        </p:spPr>
      </p:pic>
    </p:spTree>
    <p:extLst>
      <p:ext uri="{BB962C8B-B14F-4D97-AF65-F5344CB8AC3E}">
        <p14:creationId xmlns:p14="http://schemas.microsoft.com/office/powerpoint/2010/main" val="3866645793"/>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xmlns:p14="http://schemas.microsoft.com/office/powerpoint/2010/main" spd="slow" advClick="0" advTm="4000"/>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9703" y="4244728"/>
            <a:ext cx="8087097" cy="1477328"/>
          </a:xfrm>
          <a:prstGeom prst="rect">
            <a:avLst/>
          </a:prstGeom>
          <a:noFill/>
        </p:spPr>
        <p:txBody>
          <a:bodyPr wrap="square" rtlCol="0">
            <a:spAutoFit/>
          </a:bodyPr>
          <a:lstStyle/>
          <a:p>
            <a:r>
              <a:rPr lang="en-US" dirty="0"/>
              <a:t>1997 - Pope Paul II makes his final visit to Poland.</a:t>
            </a:r>
          </a:p>
          <a:p>
            <a:r>
              <a:rPr lang="en-US" dirty="0"/>
              <a:t> </a:t>
            </a:r>
          </a:p>
          <a:p>
            <a:r>
              <a:rPr lang="en-US" dirty="0"/>
              <a:t>Poland joins </a:t>
            </a:r>
            <a:r>
              <a:rPr lang="en-US" b="1" i="1" dirty="0"/>
              <a:t>the North Atlantic Treaty </a:t>
            </a:r>
            <a:r>
              <a:rPr lang="en-US" b="1" i="1" dirty="0" smtClean="0"/>
              <a:t>Organization (NATO) </a:t>
            </a:r>
            <a:r>
              <a:rPr lang="en-US" dirty="0"/>
              <a:t>in 1999 and becomes a member of the  European Union in 2004.</a:t>
            </a:r>
          </a:p>
          <a:p>
            <a:endParaRPr lang="en-US" dirty="0"/>
          </a:p>
        </p:txBody>
      </p:sp>
      <p:pic>
        <p:nvPicPr>
          <p:cNvPr id="2" name="Picture 1"/>
          <p:cNvPicPr>
            <a:picLocks noChangeAspect="1"/>
          </p:cNvPicPr>
          <p:nvPr/>
        </p:nvPicPr>
        <p:blipFill>
          <a:blip r:embed="rId2"/>
          <a:stretch>
            <a:fillRect/>
          </a:stretch>
        </p:blipFill>
        <p:spPr>
          <a:xfrm>
            <a:off x="1951975" y="10388"/>
            <a:ext cx="5442066" cy="3822801"/>
          </a:xfrm>
          <a:prstGeom prst="rect">
            <a:avLst/>
          </a:prstGeom>
        </p:spPr>
      </p:pic>
    </p:spTree>
    <p:extLst>
      <p:ext uri="{BB962C8B-B14F-4D97-AF65-F5344CB8AC3E}">
        <p14:creationId xmlns:p14="http://schemas.microsoft.com/office/powerpoint/2010/main" val="3035901337"/>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xmlns:p14="http://schemas.microsoft.com/office/powerpoint/2010/main" spd="slow" advClick="0" advTm="4000"/>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9703" y="4244728"/>
            <a:ext cx="8087097" cy="2585323"/>
          </a:xfrm>
          <a:prstGeom prst="rect">
            <a:avLst/>
          </a:prstGeom>
          <a:noFill/>
        </p:spPr>
        <p:txBody>
          <a:bodyPr wrap="square" rtlCol="0">
            <a:spAutoFit/>
          </a:bodyPr>
          <a:lstStyle/>
          <a:p>
            <a:r>
              <a:rPr lang="en-US" dirty="0"/>
              <a:t>In the intervening years various political parties are organized and dissolved.  Currently (2025) Poland has two major parties: the conservative Law and Justice Party (</a:t>
            </a:r>
            <a:r>
              <a:rPr lang="en-US" dirty="0" err="1" smtClean="0"/>
              <a:t>PiS</a:t>
            </a:r>
            <a:r>
              <a:rPr lang="en-US" dirty="0" smtClean="0"/>
              <a:t> – </a:t>
            </a:r>
            <a:r>
              <a:rPr lang="en-US" dirty="0" err="1" smtClean="0"/>
              <a:t>Prawo</a:t>
            </a:r>
            <a:r>
              <a:rPr lang="en-US" dirty="0" smtClean="0"/>
              <a:t> </a:t>
            </a:r>
            <a:r>
              <a:rPr lang="en-US" dirty="0" err="1" smtClean="0"/>
              <a:t>i</a:t>
            </a:r>
            <a:r>
              <a:rPr lang="en-US" dirty="0" smtClean="0"/>
              <a:t> </a:t>
            </a:r>
            <a:r>
              <a:rPr lang="en-US" dirty="0" err="1" smtClean="0"/>
              <a:t>Sprawiedliwość</a:t>
            </a:r>
            <a:r>
              <a:rPr lang="en-US" dirty="0" smtClean="0"/>
              <a:t>) </a:t>
            </a:r>
            <a:r>
              <a:rPr lang="en-US" dirty="0"/>
              <a:t>and the liberal Civic Platform (</a:t>
            </a:r>
            <a:r>
              <a:rPr lang="en-US" dirty="0" err="1" smtClean="0"/>
              <a:t>Platforma</a:t>
            </a:r>
            <a:r>
              <a:rPr lang="en-US" dirty="0" smtClean="0"/>
              <a:t> </a:t>
            </a:r>
            <a:r>
              <a:rPr lang="en-US" dirty="0" err="1" smtClean="0"/>
              <a:t>Obywatelska</a:t>
            </a:r>
            <a:r>
              <a:rPr lang="en-US" dirty="0" smtClean="0"/>
              <a:t>)</a:t>
            </a:r>
            <a:r>
              <a:rPr lang="en-US" dirty="0"/>
              <a:t>, and  number of minority parties.</a:t>
            </a:r>
          </a:p>
          <a:p>
            <a:r>
              <a:rPr lang="en-US" dirty="0"/>
              <a:t> </a:t>
            </a:r>
          </a:p>
          <a:p>
            <a:r>
              <a:rPr lang="en-US" dirty="0"/>
              <a:t>Poland enjoys a growing economy and is ranked 19th among industrial states per Gross National Product.</a:t>
            </a:r>
          </a:p>
          <a:p>
            <a:r>
              <a:rPr lang="en-US" dirty="0"/>
              <a:t> </a:t>
            </a:r>
          </a:p>
          <a:p>
            <a:endParaRPr lang="en-US" dirty="0"/>
          </a:p>
        </p:txBody>
      </p:sp>
      <p:pic>
        <p:nvPicPr>
          <p:cNvPr id="2" name="Picture 1"/>
          <p:cNvPicPr>
            <a:picLocks noChangeAspect="1"/>
          </p:cNvPicPr>
          <p:nvPr/>
        </p:nvPicPr>
        <p:blipFill>
          <a:blip r:embed="rId2"/>
          <a:stretch>
            <a:fillRect/>
          </a:stretch>
        </p:blipFill>
        <p:spPr>
          <a:xfrm>
            <a:off x="776087" y="540880"/>
            <a:ext cx="3035904" cy="3245277"/>
          </a:xfrm>
          <a:prstGeom prst="rect">
            <a:avLst/>
          </a:prstGeom>
        </p:spPr>
      </p:pic>
      <p:pic>
        <p:nvPicPr>
          <p:cNvPr id="4" name="Picture 3"/>
          <p:cNvPicPr>
            <a:picLocks noChangeAspect="1"/>
          </p:cNvPicPr>
          <p:nvPr/>
        </p:nvPicPr>
        <p:blipFill>
          <a:blip r:embed="rId3"/>
          <a:stretch>
            <a:fillRect/>
          </a:stretch>
        </p:blipFill>
        <p:spPr>
          <a:xfrm>
            <a:off x="4357879" y="297105"/>
            <a:ext cx="4696459" cy="3489052"/>
          </a:xfrm>
          <a:prstGeom prst="rect">
            <a:avLst/>
          </a:prstGeom>
        </p:spPr>
      </p:pic>
    </p:spTree>
    <p:extLst>
      <p:ext uri="{BB962C8B-B14F-4D97-AF65-F5344CB8AC3E}">
        <p14:creationId xmlns:p14="http://schemas.microsoft.com/office/powerpoint/2010/main" val="14718809"/>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xmlns:p14="http://schemas.microsoft.com/office/powerpoint/2010/main" spd="slow" advClick="0" advTm="4000"/>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55495"/>
            <a:ext cx="8229600" cy="1549567"/>
          </a:xfrm>
        </p:spPr>
        <p:txBody>
          <a:bodyPr>
            <a:noAutofit/>
          </a:bodyPr>
          <a:lstStyle/>
          <a:p>
            <a:r>
              <a:rPr lang="en-US" sz="2400" dirty="0"/>
              <a:t>An </a:t>
            </a:r>
            <a:r>
              <a:rPr lang="en-US" sz="2400" b="1" dirty="0"/>
              <a:t>independence movement</a:t>
            </a:r>
            <a:r>
              <a:rPr lang="en-US" sz="2400" dirty="0"/>
              <a:t> is organized </a:t>
            </a:r>
            <a:r>
              <a:rPr lang="en-US" sz="2400" dirty="0" smtClean="0"/>
              <a:t>under</a:t>
            </a:r>
            <a:br>
              <a:rPr lang="en-US" sz="2400" dirty="0" smtClean="0"/>
            </a:br>
            <a:r>
              <a:rPr lang="en-US" sz="2400" dirty="0" smtClean="0"/>
              <a:t> </a:t>
            </a:r>
            <a:r>
              <a:rPr lang="en-US" sz="2400" dirty="0" err="1"/>
              <a:t>Józef</a:t>
            </a:r>
            <a:r>
              <a:rPr lang="en-US" sz="2400" dirty="0"/>
              <a:t>  </a:t>
            </a:r>
            <a:r>
              <a:rPr lang="en-US" sz="2400" dirty="0" err="1"/>
              <a:t>Piłsudski</a:t>
            </a:r>
            <a:r>
              <a:rPr lang="en-US" sz="2400" dirty="0"/>
              <a:t> in paramilitary riflemen's organizations</a:t>
            </a:r>
            <a:r>
              <a:rPr lang="en-US" sz="2400" dirty="0" smtClean="0"/>
              <a:t>,</a:t>
            </a:r>
            <a:br>
              <a:rPr lang="en-US" sz="2400" dirty="0" smtClean="0"/>
            </a:br>
            <a:r>
              <a:rPr lang="en-US" sz="2400" dirty="0" smtClean="0"/>
              <a:t> </a:t>
            </a:r>
            <a:r>
              <a:rPr lang="en-US" sz="2400" dirty="0"/>
              <a:t>as auxiliaries to Austrian army.</a:t>
            </a:r>
            <a:br>
              <a:rPr lang="en-US" sz="2400" dirty="0"/>
            </a:br>
            <a:endParaRPr lang="en-US" sz="2400" dirty="0"/>
          </a:p>
        </p:txBody>
      </p:sp>
      <p:pic>
        <p:nvPicPr>
          <p:cNvPr id="4" name="Picture 3"/>
          <p:cNvPicPr>
            <a:picLocks noChangeAspect="1"/>
          </p:cNvPicPr>
          <p:nvPr/>
        </p:nvPicPr>
        <p:blipFill>
          <a:blip r:embed="rId2"/>
          <a:stretch>
            <a:fillRect/>
          </a:stretch>
        </p:blipFill>
        <p:spPr>
          <a:xfrm>
            <a:off x="2984500" y="186695"/>
            <a:ext cx="3175000" cy="4368800"/>
          </a:xfrm>
          <a:prstGeom prst="rect">
            <a:avLst/>
          </a:prstGeom>
        </p:spPr>
      </p:pic>
    </p:spTree>
    <p:extLst>
      <p:ext uri="{BB962C8B-B14F-4D97-AF65-F5344CB8AC3E}">
        <p14:creationId xmlns:p14="http://schemas.microsoft.com/office/powerpoint/2010/main" val="1142908026"/>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xmlns:p14="http://schemas.microsoft.com/office/powerpoint/2010/main" spd="slow" advClick="0" advTm="4000"/>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11536"/>
            <a:ext cx="8229600" cy="3273899"/>
          </a:xfrm>
        </p:spPr>
        <p:txBody>
          <a:bodyPr>
            <a:noAutofit/>
          </a:bodyPr>
          <a:lstStyle/>
          <a:p>
            <a:r>
              <a:rPr lang="en-US" sz="2400" b="1" dirty="0"/>
              <a:t>1918 - the Great  War</a:t>
            </a:r>
            <a:r>
              <a:rPr lang="en-US" sz="2400" dirty="0"/>
              <a:t>  ends, Poland is  reestablished under the  Treaty of Versailles in accordance to the 13th point of </a:t>
            </a:r>
            <a:r>
              <a:rPr lang="en-US" sz="2400" b="1" i="1" dirty="0"/>
              <a:t>President Woodrow Wilson's  Fourteen Points for Peace.</a:t>
            </a:r>
            <a:r>
              <a:rPr lang="en-US" sz="2400" dirty="0"/>
              <a:t> Statesman and pianist Jan </a:t>
            </a:r>
            <a:r>
              <a:rPr lang="en-US" sz="2400" dirty="0" err="1"/>
              <a:t>Ignacy</a:t>
            </a:r>
            <a:r>
              <a:rPr lang="en-US" sz="2400" dirty="0"/>
              <a:t> Paderewski  heads a delegation representing Poland at Versailles.</a:t>
            </a:r>
          </a:p>
        </p:txBody>
      </p:sp>
      <p:pic>
        <p:nvPicPr>
          <p:cNvPr id="3" name="Picture 2"/>
          <p:cNvPicPr>
            <a:picLocks noChangeAspect="1"/>
          </p:cNvPicPr>
          <p:nvPr/>
        </p:nvPicPr>
        <p:blipFill>
          <a:blip r:embed="rId2"/>
          <a:stretch>
            <a:fillRect/>
          </a:stretch>
        </p:blipFill>
        <p:spPr>
          <a:xfrm>
            <a:off x="2984500" y="0"/>
            <a:ext cx="3175000" cy="4229100"/>
          </a:xfrm>
          <a:prstGeom prst="rect">
            <a:avLst/>
          </a:prstGeom>
        </p:spPr>
      </p:pic>
    </p:spTree>
    <p:extLst>
      <p:ext uri="{BB962C8B-B14F-4D97-AF65-F5344CB8AC3E}">
        <p14:creationId xmlns:p14="http://schemas.microsoft.com/office/powerpoint/2010/main" val="70297731"/>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xmlns:p14="http://schemas.microsoft.com/office/powerpoint/2010/main" spd="slow" advClick="0" advTm="4000"/>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0513"/>
            <a:ext cx="8229600" cy="3273899"/>
          </a:xfrm>
        </p:spPr>
        <p:txBody>
          <a:bodyPr>
            <a:noAutofit/>
          </a:bodyPr>
          <a:lstStyle/>
          <a:p>
            <a:r>
              <a:rPr lang="en-US" sz="2400" b="1" dirty="0" smtClean="0"/>
              <a:t> </a:t>
            </a:r>
            <a:endParaRPr lang="en-US" sz="2400" dirty="0"/>
          </a:p>
        </p:txBody>
      </p:sp>
      <p:sp>
        <p:nvSpPr>
          <p:cNvPr id="4" name="Rectangle 3"/>
          <p:cNvSpPr/>
          <p:nvPr/>
        </p:nvSpPr>
        <p:spPr>
          <a:xfrm>
            <a:off x="611462" y="4900887"/>
            <a:ext cx="7690308" cy="1569660"/>
          </a:xfrm>
          <a:prstGeom prst="rect">
            <a:avLst/>
          </a:prstGeom>
        </p:spPr>
        <p:txBody>
          <a:bodyPr wrap="square">
            <a:spAutoFit/>
          </a:bodyPr>
          <a:lstStyle/>
          <a:p>
            <a:pPr algn="ctr"/>
            <a:r>
              <a:rPr lang="en-US" sz="2400" dirty="0">
                <a:cs typeface="Avenir Medium"/>
              </a:rPr>
              <a:t>Poland is placed under the command of </a:t>
            </a:r>
            <a:r>
              <a:rPr lang="en-US" sz="2400" dirty="0" err="1">
                <a:cs typeface="Avenir Medium"/>
              </a:rPr>
              <a:t>Józef</a:t>
            </a:r>
            <a:r>
              <a:rPr lang="en-US" sz="2400" dirty="0">
                <a:cs typeface="Avenir Medium"/>
              </a:rPr>
              <a:t> </a:t>
            </a:r>
            <a:r>
              <a:rPr lang="en-US" sz="2400" dirty="0" err="1">
                <a:cs typeface="Avenir Medium"/>
              </a:rPr>
              <a:t>Piłsudski</a:t>
            </a:r>
            <a:r>
              <a:rPr lang="en-US" sz="2400" dirty="0">
                <a:cs typeface="Avenir Medium"/>
              </a:rPr>
              <a:t> as Marshal of the Republic, who forms a  </a:t>
            </a:r>
            <a:r>
              <a:rPr lang="en-US" sz="2400" b="1" dirty="0">
                <a:cs typeface="Avenir Medium"/>
              </a:rPr>
              <a:t>parliamentary  government</a:t>
            </a:r>
            <a:r>
              <a:rPr lang="en-US" sz="2400" dirty="0">
                <a:cs typeface="Avenir Medium"/>
              </a:rPr>
              <a:t> consisting of a House and Senate, a </a:t>
            </a:r>
            <a:r>
              <a:rPr lang="en-US" sz="2400" b="1" i="1" dirty="0">
                <a:cs typeface="Avenir Medium"/>
              </a:rPr>
              <a:t>Prime</a:t>
            </a:r>
            <a:r>
              <a:rPr lang="en-US" sz="2400" b="1" dirty="0">
                <a:cs typeface="Avenir Medium"/>
              </a:rPr>
              <a:t> </a:t>
            </a:r>
            <a:r>
              <a:rPr lang="en-US" sz="2400" b="1" i="1" dirty="0">
                <a:cs typeface="Avenir Medium"/>
              </a:rPr>
              <a:t>Minister  (</a:t>
            </a:r>
            <a:r>
              <a:rPr lang="en-US" sz="2400" b="1" i="1" dirty="0" err="1">
                <a:cs typeface="Avenir Medium"/>
              </a:rPr>
              <a:t>Ignacy</a:t>
            </a:r>
            <a:r>
              <a:rPr lang="en-US" sz="2400" b="1" i="1" dirty="0">
                <a:cs typeface="Avenir Medium"/>
              </a:rPr>
              <a:t> Paderewski)</a:t>
            </a:r>
            <a:r>
              <a:rPr lang="en-US" sz="2400" i="1" dirty="0">
                <a:cs typeface="Avenir Medium"/>
              </a:rPr>
              <a:t> </a:t>
            </a:r>
            <a:r>
              <a:rPr lang="en-US" sz="2400" dirty="0">
                <a:cs typeface="Avenir Medium"/>
              </a:rPr>
              <a:t>and a President.</a:t>
            </a:r>
          </a:p>
        </p:txBody>
      </p:sp>
      <p:pic>
        <p:nvPicPr>
          <p:cNvPr id="5" name="Picture 4"/>
          <p:cNvPicPr>
            <a:picLocks noChangeAspect="1"/>
          </p:cNvPicPr>
          <p:nvPr/>
        </p:nvPicPr>
        <p:blipFill>
          <a:blip r:embed="rId2"/>
          <a:stretch>
            <a:fillRect/>
          </a:stretch>
        </p:blipFill>
        <p:spPr>
          <a:xfrm>
            <a:off x="2890429" y="224000"/>
            <a:ext cx="3175000" cy="3987800"/>
          </a:xfrm>
          <a:prstGeom prst="rect">
            <a:avLst/>
          </a:prstGeom>
        </p:spPr>
      </p:pic>
    </p:spTree>
    <p:extLst>
      <p:ext uri="{BB962C8B-B14F-4D97-AF65-F5344CB8AC3E}">
        <p14:creationId xmlns:p14="http://schemas.microsoft.com/office/powerpoint/2010/main" val="3288523341"/>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xmlns:p14="http://schemas.microsoft.com/office/powerpoint/2010/main" spd="slow" advClick="0" advTm="4000"/>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70916"/>
            <a:ext cx="8229600" cy="1547297"/>
          </a:xfrm>
        </p:spPr>
        <p:txBody>
          <a:bodyPr>
            <a:noAutofit/>
          </a:bodyPr>
          <a:lstStyle/>
          <a:p>
            <a:r>
              <a:rPr lang="en-US" sz="2400" dirty="0"/>
              <a:t>Poland fights for its borders. The </a:t>
            </a:r>
            <a:r>
              <a:rPr lang="en-US" sz="2400" b="1" i="1" dirty="0"/>
              <a:t>Greater Poland Uprising </a:t>
            </a:r>
            <a:r>
              <a:rPr lang="en-US" sz="2400" dirty="0"/>
              <a:t>sets the western border in 1919. In the east the Polish Army fights against the invading Soviet Red Army culminating with a victory at the gates of Warsaw in 1920.</a:t>
            </a:r>
            <a:br>
              <a:rPr lang="en-US" sz="2400" dirty="0"/>
            </a:br>
            <a:endParaRPr lang="en-US" sz="2400" dirty="0"/>
          </a:p>
        </p:txBody>
      </p:sp>
      <p:pic>
        <p:nvPicPr>
          <p:cNvPr id="3" name="Picture 2"/>
          <p:cNvPicPr>
            <a:picLocks noChangeAspect="1"/>
          </p:cNvPicPr>
          <p:nvPr/>
        </p:nvPicPr>
        <p:blipFill>
          <a:blip r:embed="rId2"/>
          <a:stretch>
            <a:fillRect/>
          </a:stretch>
        </p:blipFill>
        <p:spPr>
          <a:xfrm>
            <a:off x="893674" y="0"/>
            <a:ext cx="7356020" cy="4726817"/>
          </a:xfrm>
          <a:prstGeom prst="rect">
            <a:avLst/>
          </a:prstGeom>
        </p:spPr>
      </p:pic>
    </p:spTree>
    <p:extLst>
      <p:ext uri="{BB962C8B-B14F-4D97-AF65-F5344CB8AC3E}">
        <p14:creationId xmlns:p14="http://schemas.microsoft.com/office/powerpoint/2010/main" val="3479181310"/>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xmlns:p14="http://schemas.microsoft.com/office/powerpoint/2010/main" spd="slow" advClick="0" advTm="4000"/>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0998" y="4816625"/>
            <a:ext cx="8014852" cy="1754327"/>
          </a:xfrm>
          <a:prstGeom prst="rect">
            <a:avLst/>
          </a:prstGeom>
          <a:noFill/>
        </p:spPr>
        <p:txBody>
          <a:bodyPr wrap="square" rtlCol="0">
            <a:spAutoFit/>
          </a:bodyPr>
          <a:lstStyle/>
          <a:p>
            <a:r>
              <a:rPr lang="en-US" dirty="0"/>
              <a:t>A </a:t>
            </a:r>
            <a:r>
              <a:rPr lang="en-US" b="1" dirty="0"/>
              <a:t>multi-ethnic state</a:t>
            </a:r>
            <a:r>
              <a:rPr lang="en-US" dirty="0"/>
              <a:t> is established with equal rights for all citizens. Deep divisions in the government and political parties cause many problems and unrest. However, there is much progress in the rebuilding of the industrial infrastructure of the country. A new port city of Gdynia is built, and construction starts on the Central Industrial District.</a:t>
            </a:r>
          </a:p>
          <a:p>
            <a:endParaRPr lang="en-US" dirty="0"/>
          </a:p>
        </p:txBody>
      </p:sp>
      <p:pic>
        <p:nvPicPr>
          <p:cNvPr id="6" name="Picture 5"/>
          <p:cNvPicPr>
            <a:picLocks noChangeAspect="1"/>
          </p:cNvPicPr>
          <p:nvPr/>
        </p:nvPicPr>
        <p:blipFill>
          <a:blip r:embed="rId2"/>
          <a:stretch>
            <a:fillRect/>
          </a:stretch>
        </p:blipFill>
        <p:spPr>
          <a:xfrm>
            <a:off x="2252303" y="167743"/>
            <a:ext cx="4272715" cy="4466703"/>
          </a:xfrm>
          <a:prstGeom prst="rect">
            <a:avLst/>
          </a:prstGeom>
        </p:spPr>
      </p:pic>
    </p:spTree>
    <p:extLst>
      <p:ext uri="{BB962C8B-B14F-4D97-AF65-F5344CB8AC3E}">
        <p14:creationId xmlns:p14="http://schemas.microsoft.com/office/powerpoint/2010/main" val="2251202739"/>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xmlns:p14="http://schemas.microsoft.com/office/powerpoint/2010/main" spd="slow" advClick="0" advTm="4000"/>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30801" y="4421231"/>
            <a:ext cx="8002872" cy="2031325"/>
          </a:xfrm>
          <a:prstGeom prst="rect">
            <a:avLst/>
          </a:prstGeom>
        </p:spPr>
        <p:txBody>
          <a:bodyPr wrap="square">
            <a:spAutoFit/>
          </a:bodyPr>
          <a:lstStyle/>
          <a:p>
            <a:r>
              <a:rPr lang="en-US" dirty="0"/>
              <a:t>1922 - Assassination of</a:t>
            </a:r>
            <a:r>
              <a:rPr lang="en-US" b="1" i="1" dirty="0"/>
              <a:t> President Gabriel </a:t>
            </a:r>
            <a:r>
              <a:rPr lang="en-US" b="1" i="1" dirty="0" err="1"/>
              <a:t>Narutowicz</a:t>
            </a:r>
            <a:r>
              <a:rPr lang="en-US" b="1" i="1" dirty="0"/>
              <a:t> </a:t>
            </a:r>
            <a:r>
              <a:rPr lang="en-US" dirty="0"/>
              <a:t>by a deranged ultra-nationalist.   </a:t>
            </a:r>
          </a:p>
          <a:p>
            <a:r>
              <a:rPr lang="en-US" dirty="0"/>
              <a:t> </a:t>
            </a:r>
          </a:p>
          <a:p>
            <a:r>
              <a:rPr lang="en-US" dirty="0"/>
              <a:t>1926 -  Because of  a deadlocked government </a:t>
            </a:r>
            <a:r>
              <a:rPr lang="en-US" dirty="0" err="1"/>
              <a:t>Józef</a:t>
            </a:r>
            <a:r>
              <a:rPr lang="en-US" dirty="0"/>
              <a:t> </a:t>
            </a:r>
            <a:r>
              <a:rPr lang="en-US" dirty="0" err="1"/>
              <a:t>Piłsudski</a:t>
            </a:r>
            <a:r>
              <a:rPr lang="en-US" dirty="0"/>
              <a:t>  dissolves the parliament  in a coup  and establishes the </a:t>
            </a:r>
            <a:r>
              <a:rPr lang="en-US" dirty="0" err="1"/>
              <a:t>Sanacja</a:t>
            </a:r>
            <a:r>
              <a:rPr lang="en-US" dirty="0"/>
              <a:t> (Cleansing) government. He becomes an arbitrator in the politics of Poland. After his death in 1935  the government is supervised by a circle of military leaders.</a:t>
            </a:r>
          </a:p>
        </p:txBody>
      </p:sp>
      <p:pic>
        <p:nvPicPr>
          <p:cNvPr id="2" name="Picture 1"/>
          <p:cNvPicPr>
            <a:picLocks noChangeAspect="1"/>
          </p:cNvPicPr>
          <p:nvPr/>
        </p:nvPicPr>
        <p:blipFill>
          <a:blip r:embed="rId2"/>
          <a:stretch>
            <a:fillRect/>
          </a:stretch>
        </p:blipFill>
        <p:spPr>
          <a:xfrm>
            <a:off x="2902188" y="0"/>
            <a:ext cx="3162300" cy="4216400"/>
          </a:xfrm>
          <a:prstGeom prst="rect">
            <a:avLst/>
          </a:prstGeom>
        </p:spPr>
      </p:pic>
    </p:spTree>
    <p:extLst>
      <p:ext uri="{BB962C8B-B14F-4D97-AF65-F5344CB8AC3E}">
        <p14:creationId xmlns:p14="http://schemas.microsoft.com/office/powerpoint/2010/main" val="2956373589"/>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xmlns:p14="http://schemas.microsoft.com/office/powerpoint/2010/main" spd="slow" advClick="0" advTm="4000"/>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9017" y="5023918"/>
            <a:ext cx="8182577" cy="1477328"/>
          </a:xfrm>
          <a:prstGeom prst="rect">
            <a:avLst/>
          </a:prstGeom>
        </p:spPr>
        <p:txBody>
          <a:bodyPr wrap="square">
            <a:spAutoFit/>
          </a:bodyPr>
          <a:lstStyle/>
          <a:p>
            <a:r>
              <a:rPr lang="en-US" b="1" dirty="0"/>
              <a:t>1939 - World War II begins</a:t>
            </a:r>
            <a:r>
              <a:rPr lang="en-US" dirty="0"/>
              <a:t> with Germany invading Poland from the west and the Soviet Union from the east. The government escapes to reestablish itself eventually in exile in London. Over 100,000 Poles enlist into the Allied Armies. An underground movement in Poland (the Home Army) wages a partisan war against the invaders.</a:t>
            </a:r>
          </a:p>
          <a:p>
            <a:r>
              <a:rPr lang="en-US" dirty="0"/>
              <a:t> </a:t>
            </a:r>
          </a:p>
        </p:txBody>
      </p:sp>
      <p:pic>
        <p:nvPicPr>
          <p:cNvPr id="5" name="Picture 4"/>
          <p:cNvPicPr>
            <a:picLocks noChangeAspect="1"/>
          </p:cNvPicPr>
          <p:nvPr/>
        </p:nvPicPr>
        <p:blipFill>
          <a:blip r:embed="rId2"/>
          <a:stretch>
            <a:fillRect/>
          </a:stretch>
        </p:blipFill>
        <p:spPr>
          <a:xfrm>
            <a:off x="2755479" y="0"/>
            <a:ext cx="3540968" cy="4839592"/>
          </a:xfrm>
          <a:prstGeom prst="rect">
            <a:avLst/>
          </a:prstGeom>
        </p:spPr>
      </p:pic>
    </p:spTree>
    <p:extLst>
      <p:ext uri="{BB962C8B-B14F-4D97-AF65-F5344CB8AC3E}">
        <p14:creationId xmlns:p14="http://schemas.microsoft.com/office/powerpoint/2010/main" val="3590169568"/>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xmlns:p14="http://schemas.microsoft.com/office/powerpoint/2010/main" spd="slow" advClick="0" advTm="4000"/>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165</TotalTime>
  <Words>810</Words>
  <Application>Microsoft Macintosh PowerPoint</Application>
  <PresentationFormat>On-screen Show (4:3)</PresentationFormat>
  <Paragraphs>69</Paragraphs>
  <Slides>28</Slides>
  <Notes>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Democracy  Established, Lost, Regained  Poland’s governments in the 20th Century</vt:lpstr>
      <vt:lpstr>Poland's 2nd Republic   Sovereignty lost in 1795 - the Kingdom of Poland is partitioned by its neighbors: Russia, Prussia, Austro-Hungary. Poland is erased from the map of Europe for 123 years. </vt:lpstr>
      <vt:lpstr>An independence movement is organized under  Józef  Piłsudski in paramilitary riflemen's organizations,  as auxiliaries to Austrian army. </vt:lpstr>
      <vt:lpstr>1918 - the Great  War  ends, Poland is  reestablished under the  Treaty of Versailles in accordance to the 13th point of President Woodrow Wilson's  Fourteen Points for Peace. Statesman and pianist Jan Ignacy Paderewski  heads a delegation representing Poland at Versailles.</vt:lpstr>
      <vt:lpstr> </vt:lpstr>
      <vt:lpstr>Poland fights for its borders. The Greater Poland Uprising sets the western border in 1919. In the east the Polish Army fights against the invading Soviet Red Army culminating with a victory at the gates of Warsaw in 1920. </vt:lpstr>
      <vt:lpstr>PowerPoint Presentation</vt:lpstr>
      <vt:lpstr>PowerPoint Presentation</vt:lpstr>
      <vt:lpstr>PowerPoint Presentation</vt:lpstr>
      <vt:lpstr>Polish People's Republic   At the Yalta Conference (Churchill, Roosevelt, Stalin),  Poland is guaranteed free elections post-war. </vt:lpstr>
      <vt:lpstr>1945 - World War II ends, Soviet armies (now on the Allied side) move west across Poland, bringing a new Soviet backed Provisional Government of National Unity.   Poland's post-war borders are moved to the west and thousands of people are relocated. The Soviet Union claims Poland's eastern territories. </vt:lpstr>
      <vt:lpstr>Opposition candidates are intimidated. Falsified elections place the Provisional Government into power. The Allied Powers recognize the new government. The Polish Government in Exile is denied representation. US Ambassador Arthur Bliss Lane observes the illicit process, and resigns in protest.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Poland's 3rd Republic   Poland enters a period of  economic disarray, including shortages of food and consumer products. Ration cards are introduced and inflation is rampant.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self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Edward Pinkowski</dc:creator>
  <cp:lastModifiedBy>Edward Pinkowski</cp:lastModifiedBy>
  <cp:revision>47</cp:revision>
  <dcterms:created xsi:type="dcterms:W3CDTF">2025-12-05T02:13:11Z</dcterms:created>
  <dcterms:modified xsi:type="dcterms:W3CDTF">2025-12-05T05:04:24Z</dcterms:modified>
</cp:coreProperties>
</file>